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3.xml" ContentType="application/vnd.openxmlformats-officedocument.presentationml.tags+xml"/>
  <Override PartName="/ppt/notesSlides/notesSlide17.xml" ContentType="application/vnd.openxmlformats-officedocument.presentationml.notesSlide+xml"/>
  <Override PartName="/ppt/tags/tag6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2.xml" ContentType="application/vnd.openxmlformats-officedocument.presentationml.comments+xml"/>
  <Override PartName="/ppt/tags/tag6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3.xml" ContentType="application/vnd.openxmlformats-officedocument.presentationml.comments+xml"/>
  <Override PartName="/ppt/tags/tag6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4.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6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68.xml" ContentType="application/vnd.openxmlformats-officedocument.presentationml.tags+xml"/>
  <Override PartName="/ppt/notesSlides/notesSlide55.xml" ContentType="application/vnd.openxmlformats-officedocument.presentationml.notesSlide+xml"/>
  <Override PartName="/ppt/tags/tag69.xml" ContentType="application/vnd.openxmlformats-officedocument.presentationml.tags+xml"/>
  <Override PartName="/ppt/notesSlides/notesSlide56.xml" ContentType="application/vnd.openxmlformats-officedocument.presentationml.notesSlide+xml"/>
  <Override PartName="/ppt/tags/tag70.xml" ContentType="application/vnd.openxmlformats-officedocument.presentationml.tags+xml"/>
  <Override PartName="/ppt/notesSlides/notesSlide57.xml" ContentType="application/vnd.openxmlformats-officedocument.presentationml.notesSlide+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69"/>
  </p:notesMasterIdLst>
  <p:handoutMasterIdLst>
    <p:handoutMasterId r:id="rId7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320" r:id="rId21"/>
    <p:sldId id="272" r:id="rId22"/>
    <p:sldId id="321" r:id="rId23"/>
    <p:sldId id="274" r:id="rId24"/>
    <p:sldId id="322" r:id="rId25"/>
    <p:sldId id="323" r:id="rId26"/>
    <p:sldId id="277" r:id="rId27"/>
    <p:sldId id="278" r:id="rId28"/>
    <p:sldId id="279" r:id="rId29"/>
    <p:sldId id="324" r:id="rId30"/>
    <p:sldId id="281" r:id="rId31"/>
    <p:sldId id="282" r:id="rId32"/>
    <p:sldId id="283" r:id="rId33"/>
    <p:sldId id="284" r:id="rId34"/>
    <p:sldId id="285" r:id="rId35"/>
    <p:sldId id="286" r:id="rId36"/>
    <p:sldId id="287" r:id="rId37"/>
    <p:sldId id="325"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27" r:id="rId61"/>
    <p:sldId id="313" r:id="rId62"/>
    <p:sldId id="315" r:id="rId63"/>
    <p:sldId id="316" r:id="rId64"/>
    <p:sldId id="326" r:id="rId65"/>
    <p:sldId id="318" r:id="rId66"/>
    <p:sldId id="319" r:id="rId67"/>
    <p:sldId id="328" r:id="rId68"/>
  </p:sldIdLst>
  <p:sldSz cx="9144000" cy="6858000" type="screen4x3"/>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2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2E35"/>
    <a:srgbClr val="B55813"/>
    <a:srgbClr val="739600"/>
    <a:srgbClr val="D0D0CE"/>
    <a:srgbClr val="B1B3B3"/>
    <a:srgbClr val="888B8D"/>
    <a:srgbClr val="63666A"/>
    <a:srgbClr val="A22B38"/>
    <a:srgbClr val="F2AA00"/>
    <a:srgbClr val="E87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2242" autoAdjust="0"/>
  </p:normalViewPr>
  <p:slideViewPr>
    <p:cSldViewPr snapToGrid="0">
      <p:cViewPr varScale="1">
        <p:scale>
          <a:sx n="70" d="100"/>
          <a:sy n="70" d="100"/>
        </p:scale>
        <p:origin x="-150" y="-102"/>
      </p:cViewPr>
      <p:guideLst>
        <p:guide orient="horz" pos="2160"/>
        <p:guide pos="2880"/>
      </p:guideLst>
    </p:cSldViewPr>
  </p:slideViewPr>
  <p:notesTextViewPr>
    <p:cViewPr>
      <p:scale>
        <a:sx n="1" d="1"/>
        <a:sy n="1" d="1"/>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7-11T14:46:31.903" idx="22">
    <p:pos x="10" y="10"/>
    <p:text>I am not sure what this slide is for? it seems like an agenda but we have an agenda on the next page.Can we delete this?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07-11T15:25:14.157" idx="17">
    <p:pos x="2999" y="162"/>
    <p:text>I am not sure if this is supposed to be a lab. I am confused with the title...not sure how to format this slide.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8-07-11T15:27:46.304" idx="23">
    <p:pos x="10" y="10"/>
    <p:text>Why is the title afternoon? is this supposed to be an agenda?</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8-07-11T15:31:59.163" idx="20">
    <p:pos x="10" y="32"/>
    <p:text>i don't understand how this image is relevant to the content? I don't want to delete if it's something meaningful.</p:text>
  </p:cm>
</p:cmLst>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7/12/2018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7/12/2018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atlassian.com/git/tutorials/using-branches/git-checkout"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atlassian.com/git/tutorials/using-branches/git-merg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let students know that in addition to the objectives they identified for themselves in taking this course, these are the ones we expect to achieve based on the material provided.</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r>
            <a:br>
              <a:rPr lang="en-US" sz="1200" i="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Participant Notes: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addition to the objectives you identified in taking this course, these are the ones we expect to achieve based on the material provided.</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p>
          <a:p>
            <a:r>
              <a:rPr lang="en-US" sz="1200" b="0" i="0" kern="1200" dirty="0" smtClean="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purpose of Git is to manage a project, or a set of files, as they change over time.</a:t>
            </a:r>
          </a:p>
          <a:p>
            <a:r>
              <a:rPr lang="en-US" sz="1200" b="0" i="0" kern="1200" dirty="0">
                <a:solidFill>
                  <a:schemeClr val="tx1"/>
                </a:solidFill>
                <a:effectLst/>
                <a:latin typeface="+mn-lt"/>
                <a:ea typeface="+mn-ea"/>
                <a:cs typeface="+mn-cs"/>
              </a:rPr>
              <a:t>Git stores this information in a data structure called a repository.</a:t>
            </a:r>
          </a:p>
          <a:p>
            <a:r>
              <a:rPr lang="en-US" sz="1200" b="0" i="0" kern="1200" dirty="0">
                <a:solidFill>
                  <a:schemeClr val="tx1"/>
                </a:solidFill>
                <a:effectLst/>
                <a:latin typeface="+mn-lt"/>
                <a:ea typeface="+mn-ea"/>
                <a:cs typeface="+mn-cs"/>
              </a:rPr>
              <a:t>A repository is simply a place where the history of your work is stored.</a:t>
            </a:r>
          </a:p>
          <a:p>
            <a:r>
              <a:rPr lang="en-US" sz="1200" b="0" i="0" kern="1200" dirty="0">
                <a:solidFill>
                  <a:schemeClr val="tx1"/>
                </a:solidFill>
                <a:effectLst/>
                <a:latin typeface="+mn-lt"/>
                <a:ea typeface="+mn-ea"/>
                <a:cs typeface="+mn-cs"/>
              </a:rPr>
              <a:t>It often lives in a </a:t>
            </a:r>
            <a:r>
              <a:rPr lang="en-US" dirty="0"/>
              <a:t>.git </a:t>
            </a:r>
            <a:r>
              <a:rPr lang="en-US" sz="1200" b="0" i="0" kern="1200" dirty="0">
                <a:solidFill>
                  <a:schemeClr val="tx1"/>
                </a:solidFill>
                <a:effectLst/>
                <a:latin typeface="+mn-lt"/>
                <a:ea typeface="+mn-ea"/>
                <a:cs typeface="+mn-cs"/>
              </a:rPr>
              <a:t>subdirectory of your working copy - a copy of the most recent state of the files you're working </a:t>
            </a:r>
            <a:r>
              <a:rPr lang="en-US" sz="1200" b="0" i="0" kern="1200" dirty="0" smtClean="0">
                <a:solidFill>
                  <a:schemeClr val="tx1"/>
                </a:solidFill>
                <a:effectLst/>
                <a:latin typeface="+mn-lt"/>
                <a:ea typeface="+mn-ea"/>
                <a:cs typeface="+mn-cs"/>
              </a:rPr>
              <a:t>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1B1AA27-3892-4360-B986-D6B124C223BF}" type="slidenum">
              <a:rPr lang="en-US" smtClean="0"/>
              <a:t>13</a:t>
            </a:fld>
            <a:endParaRPr lang="en-US" dirty="0"/>
          </a:p>
        </p:txBody>
      </p:sp>
    </p:spTree>
    <p:extLst>
      <p:ext uri="{BB962C8B-B14F-4D97-AF65-F5344CB8AC3E}">
        <p14:creationId xmlns:p14="http://schemas.microsoft.com/office/powerpoint/2010/main" val="158658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Notes:</a:t>
            </a:r>
            <a:r>
              <a:rPr dirty="0"/>
              <a:t>
</a:t>
            </a:r>
            <a:r>
              <a:rPr i="1" dirty="0"/>
              <a:t>Explain why each choice qualifies as a repository, and why. If it does not, also explain the reason.
Even a copy of a project directory can be considered a repository. But it will have
very limited use for </a:t>
            </a:r>
            <a:r>
              <a:rPr i="1" dirty="0" smtClean="0"/>
              <a:t>teamwork</a:t>
            </a:r>
            <a:r>
              <a:rPr i="1" dirty="0"/>
              <a:t>.</a:t>
            </a:r>
            <a:r>
              <a:rPr dirty="0"/>
              <a:t>
</a:t>
            </a:r>
            <a:r>
              <a:rPr lang="en-US" sz="1200" b="1" dirty="0" smtClean="0">
                <a:latin typeface="+mn-lt"/>
                <a:cs typeface="+mn-cs"/>
              </a:rPr>
              <a:t>Participant Notes</a:t>
            </a:r>
            <a:r>
              <a:rPr lang="en-US" sz="1200" dirty="0" smtClean="0">
                <a:latin typeface="+mn-lt"/>
                <a:cs typeface="+mn-cs"/>
              </a:rPr>
              <a:t>:</a:t>
            </a:r>
            <a:r>
              <a:rPr dirty="0"/>
              <a:t>
Git is a complete repository, where it is local or remote.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a:t>
            </a:r>
            <a:r>
              <a:rPr lang="en-US" b="1" i="1" dirty="0"/>
              <a:t>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p>
          <a:p>
            <a:r>
              <a:rPr dirty="0" smtClean="0"/>
              <a:t>A </a:t>
            </a:r>
            <a:r>
              <a:rPr dirty="0"/>
              <a:t>"local repository" is a copy of your project on your computer, together with some files
generated by Git. In a local </a:t>
            </a:r>
            <a:r>
              <a:rPr dirty="0" smtClean="0"/>
              <a:t>repository</a:t>
            </a:r>
            <a:r>
              <a:rPr lang="en-US" dirty="0" smtClean="0"/>
              <a:t>,</a:t>
            </a:r>
            <a:r>
              <a:rPr dirty="0" smtClean="0"/>
              <a:t> </a:t>
            </a:r>
            <a:r>
              <a:rPr dirty="0"/>
              <a:t>there are three areas. </a:t>
            </a:r>
            <a:r>
              <a:rPr lang="en-US" dirty="0" smtClean="0"/>
              <a:t>The w</a:t>
            </a:r>
            <a:r>
              <a:rPr dirty="0" smtClean="0"/>
              <a:t>orking </a:t>
            </a:r>
            <a:r>
              <a:rPr dirty="0"/>
              <a:t>directory </a:t>
            </a:r>
            <a:r>
              <a:rPr lang="en-US" dirty="0" smtClean="0"/>
              <a:t>are</a:t>
            </a:r>
            <a:r>
              <a:rPr dirty="0" smtClean="0"/>
              <a:t> </a:t>
            </a:r>
            <a:r>
              <a:rPr dirty="0"/>
              <a:t>your files. 
</a:t>
            </a:r>
            <a:r>
              <a:rPr dirty="0" smtClean="0"/>
              <a:t>"Staging </a:t>
            </a:r>
            <a:r>
              <a:rPr dirty="0"/>
              <a:t>area" is found in </a:t>
            </a:r>
            <a:r>
              <a:rPr lang="en-US" dirty="0" smtClean="0"/>
              <a:t>the </a:t>
            </a:r>
            <a:r>
              <a:rPr dirty="0" smtClean="0"/>
              <a:t>.</a:t>
            </a:r>
            <a:r>
              <a:rPr dirty="0" err="1" smtClean="0"/>
              <a:t>git</a:t>
            </a:r>
            <a:r>
              <a:rPr dirty="0" smtClean="0"/>
              <a:t> </a:t>
            </a:r>
            <a:r>
              <a:rPr dirty="0"/>
              <a:t>directory. It is generated by Git and contains files ready to
be put into Git.
The "Git repository" area is also under the .get directory. It </a:t>
            </a:r>
            <a:r>
              <a:rPr dirty="0" smtClean="0"/>
              <a:t>contains</a:t>
            </a:r>
            <a:r>
              <a:rPr lang="en-US" baseline="0" dirty="0" smtClean="0"/>
              <a:t> </a:t>
            </a:r>
            <a:r>
              <a:rPr dirty="0" smtClean="0"/>
              <a:t>all </a:t>
            </a:r>
            <a:r>
              <a:rPr dirty="0"/>
              <a:t>files that are tracked by Git.
A remote repository contains all of the same files, just that they are stored 
on a </a:t>
            </a:r>
            <a:r>
              <a:rPr dirty="0" smtClean="0"/>
              <a:t>publicly-a</a:t>
            </a:r>
            <a:r>
              <a:rPr lang="en-US" dirty="0" smtClean="0"/>
              <a:t>c</a:t>
            </a:r>
            <a:r>
              <a:rPr dirty="0" smtClean="0"/>
              <a:t>cessible </a:t>
            </a:r>
            <a:r>
              <a:rPr dirty="0"/>
              <a:t>server.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Purpose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 Time Estimate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Instructions</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Answer</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Follow-up/Debrief</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172117" indent="-172117">
              <a:defRPr/>
            </a:pPr>
            <a:endParaRPr lang="en-US" b="0" i="0" dirty="0" smtClean="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845699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Notes:
</a:t>
            </a:r>
            <a:r>
              <a:rPr lang="en-US" b="0" i="1" dirty="0" smtClean="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smtClean="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Participant Notes:</a:t>
            </a:r>
            <a:r>
              <a:rPr lang="en-US" dirty="0" smtClean="0"/>
              <a:t>
Git is a key-value store. We never go to that low level, but here we just
illustrate the concept for general information.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Purpose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 Time Estimate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Instructions</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Answer</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Follow-up/Debrief</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172117" indent="-172117">
              <a:defRPr/>
            </a:pPr>
            <a:endParaRPr lang="en-US" b="0" i="0" dirty="0" smtClean="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845699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r>
              <a:rPr dirty="0"/>
              <a:t>
In cloning from a remote, you get all of the history of the project,
with all of the versions, branches, and tags. All of that is copied from
the remote to your local directory.</a:t>
            </a:r>
            <a:endParaRPr lang="en-IN" dirty="0"/>
          </a:p>
          <a:p>
            <a:endParaRPr lang="en-IN" dirty="0"/>
          </a:p>
          <a:p>
            <a:r>
              <a:rPr lang="en-US" sz="1200" b="0" i="0" kern="1200" dirty="0">
                <a:solidFill>
                  <a:schemeClr val="tx1"/>
                </a:solidFill>
                <a:effectLst/>
                <a:latin typeface="+mn-lt"/>
                <a:ea typeface="+mn-ea"/>
                <a:cs typeface="+mn-cs"/>
              </a:rPr>
              <a:t>The purpose of Git is to manage a project, or a set of files, as they change over time.</a:t>
            </a:r>
          </a:p>
          <a:p>
            <a:r>
              <a:rPr lang="en-US" sz="1200" b="0" i="0" kern="1200" dirty="0">
                <a:solidFill>
                  <a:schemeClr val="tx1"/>
                </a:solidFill>
                <a:effectLst/>
                <a:latin typeface="+mn-lt"/>
                <a:ea typeface="+mn-ea"/>
                <a:cs typeface="+mn-cs"/>
              </a:rPr>
              <a:t>Git stores this information in a data structure called a repository.</a:t>
            </a:r>
          </a:p>
          <a:p>
            <a:r>
              <a:rPr lang="en-US" sz="1200" b="0" i="0" kern="1200" dirty="0">
                <a:solidFill>
                  <a:schemeClr val="tx1"/>
                </a:solidFill>
                <a:effectLst/>
                <a:latin typeface="+mn-lt"/>
                <a:ea typeface="+mn-ea"/>
                <a:cs typeface="+mn-cs"/>
              </a:rPr>
              <a:t>A git repository contains, among other things, the following: A set of commit </a:t>
            </a:r>
            <a:r>
              <a:rPr lang="en-US" sz="1200" b="0" i="0" kern="1200" dirty="0" smtClean="0">
                <a:solidFill>
                  <a:schemeClr val="tx1"/>
                </a:solidFill>
                <a:effectLst/>
                <a:latin typeface="+mn-lt"/>
                <a:ea typeface="+mn-ea"/>
                <a:cs typeface="+mn-cs"/>
              </a:rPr>
              <a:t>objects.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Instructor Notes:</a:t>
            </a:r>
          </a:p>
          <a:p>
            <a:r>
              <a:rPr lang="en-US" b="0" i="1" dirty="0" smtClean="0"/>
              <a:t>Instructor </a:t>
            </a:r>
            <a:r>
              <a:rPr lang="en-US" b="0" i="1" dirty="0" smtClean="0"/>
              <a:t>to demonstrate these </a:t>
            </a:r>
            <a:r>
              <a:rPr lang="en-US" b="0" i="1" dirty="0" smtClean="0"/>
              <a:t>operations.</a:t>
            </a:r>
            <a:endParaRPr lang="en-US" b="0" i="1" dirty="0" smtClean="0"/>
          </a:p>
          <a:p>
            <a:endParaRPr lang="en-US" b="1" i="1" dirty="0" smtClean="0"/>
          </a:p>
          <a:p>
            <a:r>
              <a:rPr lang="en-US" b="1" i="0" dirty="0" smtClean="0"/>
              <a:t>Participant Notes:</a:t>
            </a:r>
          </a:p>
          <a:p>
            <a:pPr marL="172117" indent="-172117">
              <a:defRPr/>
            </a:pPr>
            <a:endParaRPr lang="en-US" b="0" i="0" dirty="0" smtClean="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845699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Purpose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 Time Estimate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Instructions</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Answer</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Follow-up/Debrief</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172117" indent="-172117">
              <a:defRPr/>
            </a:pPr>
            <a:endParaRPr lang="en-US" b="0" i="0" dirty="0" smtClean="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845699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r>
              <a:rPr dirty="0"/>
              <a:t>
Cloning copies the complete Git repository. This </a:t>
            </a:r>
            <a:r>
              <a:rPr dirty="0" smtClean="0"/>
              <a:t>include</a:t>
            </a:r>
            <a:r>
              <a:rPr lang="en-US" dirty="0" smtClean="0"/>
              <a:t>s</a:t>
            </a:r>
            <a:r>
              <a:rPr dirty="0" smtClean="0"/>
              <a:t> </a:t>
            </a:r>
            <a:r>
              <a:rPr dirty="0"/>
              <a:t>the history to the beginning of time,
with all modifications.
This is different from </a:t>
            </a:r>
            <a:r>
              <a:rPr lang="en-US" dirty="0" smtClean="0"/>
              <a:t>a </a:t>
            </a:r>
            <a:r>
              <a:rPr dirty="0" smtClean="0"/>
              <a:t>checkout</a:t>
            </a:r>
            <a:r>
              <a:rPr dirty="0"/>
              <a:t>, where you get only one slice of the development history, namely,
one version related to a certain point in time.
</a:t>
            </a:r>
            <a:r>
              <a:rPr lang="en-US" sz="1200" b="1" i="0" kern="1200" dirty="0">
                <a:solidFill>
                  <a:schemeClr val="tx1"/>
                </a:solidFill>
                <a:effectLst/>
                <a:latin typeface="+mn-lt"/>
                <a:ea typeface="+mn-ea"/>
                <a:cs typeface="+mn-cs"/>
              </a:rPr>
              <a:t>git clone</a:t>
            </a:r>
            <a:r>
              <a:rPr lang="en-US" sz="1200" b="0" i="0" kern="1200" dirty="0">
                <a:solidFill>
                  <a:schemeClr val="tx1"/>
                </a:solidFill>
                <a:effectLst/>
                <a:latin typeface="+mn-lt"/>
                <a:ea typeface="+mn-ea"/>
                <a:cs typeface="+mn-cs"/>
              </a:rPr>
              <a:t> is to fetch your repositories from the remote git server.</a:t>
            </a:r>
          </a:p>
          <a:p>
            <a:pPr fontAlgn="base"/>
            <a:r>
              <a:rPr lang="en-US" sz="1200" b="1" i="0" kern="1200" dirty="0">
                <a:solidFill>
                  <a:schemeClr val="tx1"/>
                </a:solidFill>
                <a:effectLst/>
                <a:latin typeface="+mn-lt"/>
                <a:ea typeface="+mn-ea"/>
                <a:cs typeface="+mn-cs"/>
              </a:rPr>
              <a:t>git checkout</a:t>
            </a:r>
            <a:r>
              <a:rPr lang="en-US" sz="1200" b="0" i="0" kern="1200" dirty="0">
                <a:solidFill>
                  <a:schemeClr val="tx1"/>
                </a:solidFill>
                <a:effectLst/>
                <a:latin typeface="+mn-lt"/>
                <a:ea typeface="+mn-ea"/>
                <a:cs typeface="+mn-cs"/>
              </a:rPr>
              <a:t> is to checkout </a:t>
            </a:r>
            <a:r>
              <a:rPr lang="en-US" sz="1200" b="0" i="0" kern="1200" dirty="0" smtClean="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desired status of your repository (like branches or particular files).</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endParaRPr lang="en-US" b="1" i="1" dirty="0" smtClean="0"/>
          </a:p>
          <a:p>
            <a:endParaRPr lang="en-US" b="1" i="1" dirty="0" smtClean="0"/>
          </a:p>
          <a:p>
            <a:r>
              <a:rPr lang="en-US" b="1" i="0" dirty="0" smtClean="0"/>
              <a:t>Participant Notes:</a:t>
            </a:r>
          </a:p>
          <a:p>
            <a:r>
              <a:rPr lang="en-US" dirty="0" smtClean="0"/>
              <a:t>In </a:t>
            </a:r>
            <a:r>
              <a:rPr lang="en-US" dirty="0" smtClean="0"/>
              <a:t>order to begin talking about any subject, one needs to learn the vocabulary first.
Git is no exception.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b="1" dirty="0"/>
          </a:p>
          <a:p>
            <a:r>
              <a:rPr lang="en-US" sz="1200" b="0" i="0" kern="1200" dirty="0">
                <a:solidFill>
                  <a:schemeClr val="tx1"/>
                </a:solidFill>
                <a:effectLst/>
                <a:latin typeface="+mn-lt"/>
                <a:ea typeface="+mn-ea"/>
                <a:cs typeface="+mn-cs"/>
              </a:rPr>
              <a:t>As you probably know, git is a distributed version control system. </a:t>
            </a:r>
          </a:p>
          <a:p>
            <a:r>
              <a:rPr lang="en-US" sz="1200" b="0" i="0" kern="1200" dirty="0">
                <a:solidFill>
                  <a:schemeClr val="tx1"/>
                </a:solidFill>
                <a:effectLst/>
                <a:latin typeface="+mn-lt"/>
                <a:ea typeface="+mn-ea"/>
                <a:cs typeface="+mn-cs"/>
              </a:rPr>
              <a:t>Most operations are done locally. To communicate with the outside world, </a:t>
            </a:r>
          </a:p>
          <a:p>
            <a:r>
              <a:rPr lang="en-US" sz="1200" b="0" i="0" kern="1200" dirty="0">
                <a:solidFill>
                  <a:schemeClr val="tx1"/>
                </a:solidFill>
                <a:effectLst/>
                <a:latin typeface="+mn-lt"/>
                <a:ea typeface="+mn-ea"/>
                <a:cs typeface="+mn-cs"/>
              </a:rPr>
              <a:t>git uses what are called </a:t>
            </a:r>
            <a:r>
              <a:rPr lang="en-US" sz="1200" b="0" i="1" kern="1200" dirty="0">
                <a:solidFill>
                  <a:schemeClr val="tx1"/>
                </a:solidFill>
                <a:effectLst/>
                <a:latin typeface="+mn-lt"/>
                <a:ea typeface="+mn-ea"/>
                <a:cs typeface="+mn-cs"/>
              </a:rPr>
              <a:t>remotes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These are repositories other than the one on your local disk which you can push your changes into </a:t>
            </a:r>
          </a:p>
          <a:p>
            <a:r>
              <a:rPr lang="en-US" sz="1200" b="0" i="0" kern="1200" dirty="0">
                <a:solidFill>
                  <a:schemeClr val="tx1"/>
                </a:solidFill>
                <a:effectLst/>
                <a:latin typeface="+mn-lt"/>
                <a:ea typeface="+mn-ea"/>
                <a:cs typeface="+mn-cs"/>
              </a:rPr>
              <a:t>(so that other people can see them) or pull from (so that you can get others changes)</a:t>
            </a:r>
            <a:endParaRPr lang="en-IN" b="0" dirty="0"/>
          </a:p>
          <a:p>
            <a:r>
              <a:rPr lang="en-US" sz="1200" b="0" i="0" kern="1200" dirty="0">
                <a:solidFill>
                  <a:schemeClr val="tx1"/>
                </a:solidFill>
                <a:effectLst/>
                <a:latin typeface="+mn-lt"/>
                <a:ea typeface="+mn-ea"/>
                <a:cs typeface="+mn-cs"/>
              </a:rPr>
              <a:t>A remote in Git is a common repository that all team members use to exchange their changes. </a:t>
            </a:r>
          </a:p>
          <a:p>
            <a:r>
              <a:rPr lang="en-US" sz="1200" b="0" i="0" kern="1200" dirty="0">
                <a:solidFill>
                  <a:schemeClr val="tx1"/>
                </a:solidFill>
                <a:effectLst/>
                <a:latin typeface="+mn-lt"/>
                <a:ea typeface="+mn-ea"/>
                <a:cs typeface="+mn-cs"/>
              </a:rPr>
              <a:t>In most cases, such a remote repository is stored on a code hosting service like GitHub or on an internal server.</a:t>
            </a:r>
            <a:endParaRPr lang="en-IN" b="0" dirty="0"/>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1220308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b="1" dirty="0"/>
          </a:p>
          <a:p>
            <a:r>
              <a:rPr lang="en-IN" b="0" dirty="0" smtClean="0"/>
              <a:t>1</a:t>
            </a:r>
            <a:r>
              <a:rPr lang="en-IN" b="0" dirty="0"/>
              <a:t>.  </a:t>
            </a:r>
            <a:r>
              <a:rPr lang="en-US" sz="1200" b="0" i="0" kern="1200" dirty="0">
                <a:solidFill>
                  <a:schemeClr val="tx1"/>
                </a:solidFill>
                <a:effectLst/>
                <a:latin typeface="+mn-lt"/>
                <a:ea typeface="+mn-ea"/>
                <a:cs typeface="+mn-cs"/>
              </a:rPr>
              <a:t>The git pull command is used to fetch and download </a:t>
            </a:r>
          </a:p>
          <a:p>
            <a:r>
              <a:rPr lang="en-US" sz="1200" b="0" i="0" kern="1200" dirty="0">
                <a:solidFill>
                  <a:schemeClr val="tx1"/>
                </a:solidFill>
                <a:effectLst/>
                <a:latin typeface="+mn-lt"/>
                <a:ea typeface="+mn-ea"/>
                <a:cs typeface="+mn-cs"/>
              </a:rPr>
              <a:t>content from </a:t>
            </a:r>
            <a:r>
              <a:rPr lang="en-US" sz="1200" b="0" i="0" kern="1200" dirty="0" smtClean="0">
                <a:solidFill>
                  <a:schemeClr val="tx1"/>
                </a:solidFill>
                <a:effectLst/>
                <a:latin typeface="+mn-lt"/>
                <a:ea typeface="+mn-ea"/>
                <a:cs typeface="+mn-cs"/>
              </a:rPr>
              <a:t>a remote </a:t>
            </a:r>
            <a:r>
              <a:rPr lang="en-US" sz="1200" b="0" i="0" kern="1200" dirty="0">
                <a:solidFill>
                  <a:schemeClr val="tx1"/>
                </a:solidFill>
                <a:effectLst/>
                <a:latin typeface="+mn-lt"/>
                <a:ea typeface="+mn-ea"/>
                <a:cs typeface="+mn-cs"/>
              </a:rPr>
              <a:t>repository and immediately update the local repository to match that content.</a:t>
            </a:r>
          </a:p>
          <a:p>
            <a:r>
              <a:rPr lang="en-US" sz="1200" b="0" i="0" kern="1200" dirty="0">
                <a:solidFill>
                  <a:schemeClr val="tx1"/>
                </a:solidFill>
                <a:effectLst/>
                <a:latin typeface="+mn-lt"/>
                <a:ea typeface="+mn-ea"/>
                <a:cs typeface="+mn-cs"/>
              </a:rPr>
              <a:t> Merging remote upstream changes into your local repository is a common task in Git-based collaboration work flows.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Git Fetch:- In the simplest terms, git pull does a git </a:t>
            </a:r>
            <a:r>
              <a:rPr lang="en-US" sz="1200" b="0" i="0" kern="1200" dirty="0" err="1">
                <a:solidFill>
                  <a:schemeClr val="tx1"/>
                </a:solidFill>
                <a:effectLst/>
                <a:latin typeface="+mn-lt"/>
                <a:ea typeface="+mn-ea"/>
                <a:cs typeface="+mn-cs"/>
              </a:rPr>
              <a:t>fetchfollowed</a:t>
            </a:r>
            <a:r>
              <a:rPr lang="en-US" sz="1200" b="0" i="0" kern="1200" dirty="0">
                <a:solidFill>
                  <a:schemeClr val="tx1"/>
                </a:solidFill>
                <a:effectLst/>
                <a:latin typeface="+mn-lt"/>
                <a:ea typeface="+mn-ea"/>
                <a:cs typeface="+mn-cs"/>
              </a:rPr>
              <a:t> by a git merge.</a:t>
            </a:r>
          </a:p>
          <a:p>
            <a:r>
              <a:rPr lang="en-US" sz="1200" b="0" i="0" kern="1200" dirty="0">
                <a:solidFill>
                  <a:schemeClr val="tx1"/>
                </a:solidFill>
                <a:effectLst/>
                <a:latin typeface="+mn-lt"/>
                <a:ea typeface="+mn-ea"/>
                <a:cs typeface="+mn-cs"/>
              </a:rPr>
              <a:t> You can do a git fetch at any time to update your remote-tracking branches under refs/remotes/&lt;remote&gt;/. </a:t>
            </a:r>
          </a:p>
          <a:p>
            <a:r>
              <a:rPr lang="en-US" sz="1200" b="0" i="0" kern="1200" dirty="0">
                <a:solidFill>
                  <a:schemeClr val="tx1"/>
                </a:solidFill>
                <a:effectLst/>
                <a:latin typeface="+mn-lt"/>
                <a:ea typeface="+mn-ea"/>
                <a:cs typeface="+mn-cs"/>
              </a:rPr>
              <a:t>This operation never changes any of your own local branches under refs/heads, </a:t>
            </a:r>
          </a:p>
          <a:p>
            <a:r>
              <a:rPr lang="en-US" sz="1200" b="0" i="0" kern="1200" dirty="0">
                <a:solidFill>
                  <a:schemeClr val="tx1"/>
                </a:solidFill>
                <a:effectLst/>
                <a:latin typeface="+mn-lt"/>
                <a:ea typeface="+mn-ea"/>
                <a:cs typeface="+mn-cs"/>
              </a:rPr>
              <a:t>and is safe to do without changing your working copy.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Git push:- Basically git commit "records changes to the repository" while git push "updates remote refs along with associated objects". </a:t>
            </a:r>
          </a:p>
          <a:p>
            <a:r>
              <a:rPr lang="en-US" sz="1200" b="0" i="0" kern="1200" dirty="0">
                <a:solidFill>
                  <a:schemeClr val="tx1"/>
                </a:solidFill>
                <a:effectLst/>
                <a:latin typeface="+mn-lt"/>
                <a:ea typeface="+mn-ea"/>
                <a:cs typeface="+mn-cs"/>
              </a:rPr>
              <a:t>So the first one is used in connection with your local repository, while the latter one is used to interact with a remote </a:t>
            </a:r>
            <a:r>
              <a:rPr lang="en-US" sz="1200" b="0" i="0" kern="1200" dirty="0" smtClean="0">
                <a:solidFill>
                  <a:schemeClr val="tx1"/>
                </a:solidFill>
                <a:effectLst/>
                <a:latin typeface="+mn-lt"/>
                <a:ea typeface="+mn-ea"/>
                <a:cs typeface="+mn-cs"/>
              </a:rPr>
              <a:t>repository</a:t>
            </a:r>
            <a:r>
              <a:rPr lang="en-US" sz="1200" b="0" i="0" kern="1200" dirty="0">
                <a:solidFill>
                  <a:schemeClr val="tx1"/>
                </a:solidFill>
                <a:effectLst/>
                <a:latin typeface="+mn-lt"/>
                <a:ea typeface="+mn-ea"/>
                <a:cs typeface="+mn-cs"/>
              </a:rPr>
              <a:t>.</a:t>
            </a:r>
            <a:endParaRPr lang="en-IN" b="0" dirty="0"/>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Purpose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 Time Estimate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Instructions</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Answer</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Follow-up/Debrief</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172117" indent="-172117">
              <a:defRPr/>
            </a:pPr>
            <a:endParaRPr lang="en-US" b="0" i="0" dirty="0" smtClean="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845699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Notes:
</a:t>
            </a:r>
            <a:r>
              <a:rPr lang="en-US" b="0" i="1" dirty="0" smtClean="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smtClean="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Participant Notes:</a:t>
            </a:r>
            <a:endParaRPr lang="en-US" dirty="0" smtClean="0"/>
          </a:p>
          <a:p>
            <a:r>
              <a:rPr lang="en-US" dirty="0" smtClean="0"/>
              <a:t>All of </a:t>
            </a:r>
            <a:r>
              <a:rPr lang="en-US" dirty="0" err="1" smtClean="0"/>
              <a:t>git</a:t>
            </a:r>
            <a:r>
              <a:rPr lang="en-US" dirty="0" smtClean="0"/>
              <a:t> history is stored on every participant’s computer. </a:t>
            </a:r>
            <a:r>
              <a:rPr lang="en-US" dirty="0" smtClean="0"/>
              <a:t>Thus, </a:t>
            </a:r>
            <a:r>
              <a:rPr lang="en-US" dirty="0" smtClean="0"/>
              <a:t>all developers are code guardians and custodians. However, care </a:t>
            </a:r>
            <a:r>
              <a:rPr lang="en-US" dirty="0" smtClean="0"/>
              <a:t>needs to </a:t>
            </a:r>
            <a:r>
              <a:rPr lang="en-US" dirty="0" smtClean="0"/>
              <a:t>be taken not to ruin everyone’s work.</a:t>
            </a:r>
          </a:p>
          <a:p>
            <a:r>
              <a:rPr lang="en-US" dirty="0" smtClean="0"/>
              <a:t>This can happen when a developed messes up with the public history of the project.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1217839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Notes:
</a:t>
            </a:r>
            <a:r>
              <a:rPr lang="en-US" i="1" dirty="0" smtClean="0"/>
              <a:t>Walk through the basic operations on the diagram and explain them step by step.</a:t>
            </a:r>
          </a:p>
          <a:p>
            <a:pPr marL="0" marR="0" lvl="0" indent="0" algn="l" defTabSz="914400" rtl="0" eaLnBrk="1" fontAlgn="auto" latinLnBrk="0" hangingPunct="1">
              <a:lnSpc>
                <a:spcPct val="100000"/>
              </a:lnSpc>
              <a:spcBef>
                <a:spcPts val="0"/>
              </a:spcBef>
              <a:spcAft>
                <a:spcPts val="0"/>
              </a:spcAft>
              <a:buClrTx/>
              <a:buSzTx/>
              <a:buFontTx/>
              <a:buNone/>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Participant Notes:</a:t>
            </a:r>
          </a:p>
          <a:p>
            <a:r>
              <a:rPr b="1" dirty="0"/>
              <a:t>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Basic </a:t>
            </a:r>
            <a:r>
              <a:rPr lang="en-US" dirty="0" err="1" smtClean="0"/>
              <a:t>git</a:t>
            </a:r>
            <a:r>
              <a:rPr lang="en-US" dirty="0" smtClean="0"/>
              <a:t> operations are done on the command line. However, many developers prefer using graphical tools with UI. Both approaches are popular.</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dirty="0"/>
          </a:p>
        </p:txBody>
      </p:sp>
    </p:spTree>
    <p:extLst>
      <p:ext uri="{BB962C8B-B14F-4D97-AF65-F5344CB8AC3E}">
        <p14:creationId xmlns:p14="http://schemas.microsoft.com/office/powerpoint/2010/main" val="2875675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p>
          <a:p>
            <a:pPr marL="228600" indent="-228600">
              <a:buAutoNum type="arabicPeriod"/>
            </a:pPr>
            <a:r>
              <a:rPr lang="en-US" sz="1200" b="0" i="0" kern="1200" dirty="0" smtClean="0">
                <a:solidFill>
                  <a:schemeClr val="tx1"/>
                </a:solidFill>
                <a:effectLst/>
                <a:latin typeface="+mn-lt"/>
                <a:ea typeface="+mn-ea"/>
                <a:cs typeface="+mn-cs"/>
              </a:rPr>
              <a:t>You </a:t>
            </a:r>
            <a:r>
              <a:rPr lang="en-US" sz="1200" b="0" i="0" kern="1200" dirty="0">
                <a:solidFill>
                  <a:schemeClr val="tx1"/>
                </a:solidFill>
                <a:effectLst/>
                <a:latin typeface="+mn-lt"/>
                <a:ea typeface="+mn-ea"/>
                <a:cs typeface="+mn-cs"/>
              </a:rPr>
              <a:t>will use the "checkout" command to switch branches. </a:t>
            </a:r>
          </a:p>
          <a:p>
            <a:pPr marL="228600" indent="-228600">
              <a:buAutoNum type="arabicPeriod"/>
            </a:pPr>
            <a:r>
              <a:rPr lang="en-US" sz="1200" b="0" i="0" kern="1200" dirty="0">
                <a:solidFill>
                  <a:schemeClr val="tx1"/>
                </a:solidFill>
                <a:effectLst/>
                <a:latin typeface="+mn-lt"/>
                <a:ea typeface="+mn-ea"/>
                <a:cs typeface="+mn-cs"/>
              </a:rPr>
              <a:t>Checkout will update the files in your working tree to match the version stored in the branch that you wish to switch to. </a:t>
            </a:r>
          </a:p>
          <a:p>
            <a:pPr marL="228600" indent="-228600">
              <a:buAutoNum type="arabicPeriod"/>
            </a:pPr>
            <a:r>
              <a:rPr lang="en-US" sz="1200" b="0" i="0" kern="1200" dirty="0">
                <a:solidFill>
                  <a:schemeClr val="tx1"/>
                </a:solidFill>
                <a:effectLst/>
                <a:latin typeface="+mn-lt"/>
                <a:ea typeface="+mn-ea"/>
                <a:cs typeface="+mn-cs"/>
              </a:rPr>
              <a:t>You can take it as a way of switching between different workspace</a:t>
            </a:r>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3928382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This scenario </a:t>
            </a:r>
            <a:r>
              <a:rPr lang="en-US" dirty="0" smtClean="0"/>
              <a:t>describes </a:t>
            </a:r>
            <a:r>
              <a:rPr lang="en-US" dirty="0" smtClean="0"/>
              <a:t>a typical day in the life of a developer. It then illustrates how </a:t>
            </a:r>
            <a:r>
              <a:rPr lang="en-US" dirty="0" smtClean="0"/>
              <a:t>the proper </a:t>
            </a:r>
            <a:r>
              <a:rPr lang="en-US" dirty="0" smtClean="0"/>
              <a:t>use of </a:t>
            </a:r>
            <a:r>
              <a:rPr lang="en-US" dirty="0" err="1" smtClean="0"/>
              <a:t>git</a:t>
            </a:r>
            <a:r>
              <a:rPr lang="en-US" dirty="0" smtClean="0"/>
              <a:t> can help alleviate this developer’s headache.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3242371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defTabSz="987104">
              <a:defRPr/>
            </a:pPr>
            <a:r>
              <a:rPr b="1" i="1" dirty="0" smtClean="0"/>
              <a:t>Instructor </a:t>
            </a:r>
            <a:r>
              <a:rPr lang="en-US" b="1" i="1" dirty="0" smtClean="0"/>
              <a:t>N</a:t>
            </a:r>
            <a:r>
              <a:rPr b="1" i="1" dirty="0" smtClean="0"/>
              <a:t>otes:</a:t>
            </a:r>
            <a:r>
              <a:rPr i="1" dirty="0"/>
              <a:t>
Walk through the practical aspects of </a:t>
            </a:r>
            <a:r>
              <a:rPr lang="en-US" i="1" dirty="0" smtClean="0"/>
              <a:t>the </a:t>
            </a:r>
            <a:r>
              <a:rPr i="1" dirty="0" smtClean="0"/>
              <a:t>work </a:t>
            </a:r>
            <a:r>
              <a:rPr i="1" dirty="0"/>
              <a:t>and how easy branch switching </a:t>
            </a:r>
            <a:r>
              <a:rPr i="1" dirty="0" smtClean="0"/>
              <a:t>help</a:t>
            </a:r>
            <a:r>
              <a:rPr lang="en-US" i="1" dirty="0" smtClean="0"/>
              <a:t>s</a:t>
            </a:r>
            <a:r>
              <a:rPr i="1" dirty="0" smtClean="0"/>
              <a:t>. </a:t>
            </a:r>
            <a:r>
              <a:rPr i="1" dirty="0"/>
              <a:t>
Emphasize the best practice of creating short-lived </a:t>
            </a:r>
            <a:r>
              <a:rPr i="1" dirty="0" smtClean="0"/>
              <a:t>branches.
</a:t>
            </a: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Purpose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 Time Estimate</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Instructions</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Answer</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Follow-up/Debrief</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172117" indent="-172117">
              <a:defRPr/>
            </a:pPr>
            <a:endParaRPr lang="en-US" b="0" i="0" dirty="0" smtClean="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84569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indent="0" algn="l" defTabSz="914400" rtl="0" eaLnBrk="1" fontAlgn="auto" latinLnBrk="0" hangingPunct="1">
              <a:lnSpc>
                <a:spcPct val="100000"/>
              </a:lnSpc>
              <a:spcBef>
                <a:spcPts val="0"/>
              </a:spcBef>
              <a:spcAft>
                <a:spcPts val="0"/>
              </a:spcAft>
              <a:buClrTx/>
              <a:buSzTx/>
              <a:buFontTx/>
              <a:buNone/>
              <a:tabLst/>
              <a:defRPr/>
            </a:pPr>
            <a:r>
              <a:rPr dirty="0"/>
              <a:t>
</a:t>
            </a:r>
            <a:r>
              <a:rPr lang="en-US" sz="1200" b="1" dirty="0" smtClean="0">
                <a:latin typeface="+mn-lt"/>
                <a:cs typeface="+mn-cs"/>
              </a:rPr>
              <a:t>Participant Notes</a:t>
            </a:r>
            <a:r>
              <a:rPr lang="en-US" sz="1200" dirty="0" smtClean="0">
                <a:latin typeface="+mn-lt"/>
                <a:cs typeface="+mn-cs"/>
              </a:rPr>
              <a:t>:</a:t>
            </a:r>
            <a:r>
              <a:rPr dirty="0"/>
              <a:t>
These are all the advantages of a version control system, as an idea. 
What other features of a version control would you want to have that are missing?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p>
          <a:p>
            <a:endParaRPr lang="en-IN" dirty="0"/>
          </a:p>
          <a:p>
            <a:pPr marL="228600" indent="-228600">
              <a:buAutoNum type="arabicPeriod"/>
            </a:pPr>
            <a:r>
              <a:rPr lang="en-US" sz="1200" b="1" i="0" kern="1200" dirty="0">
                <a:solidFill>
                  <a:schemeClr val="tx1"/>
                </a:solidFill>
                <a:effectLst/>
                <a:latin typeface="+mn-lt"/>
                <a:ea typeface="+mn-ea"/>
                <a:cs typeface="+mn-cs"/>
              </a:rPr>
              <a:t>Staging</a:t>
            </a:r>
            <a:r>
              <a:rPr lang="en-US" sz="1200" b="0" i="0" kern="1200" dirty="0">
                <a:solidFill>
                  <a:schemeClr val="tx1"/>
                </a:solidFill>
                <a:effectLst/>
                <a:latin typeface="+mn-lt"/>
                <a:ea typeface="+mn-ea"/>
                <a:cs typeface="+mn-cs"/>
              </a:rPr>
              <a:t> is a step before the commit process in </a:t>
            </a:r>
            <a:r>
              <a:rPr lang="en-US" sz="1200" b="1" i="0" kern="1200" dirty="0">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That is, a commit in </a:t>
            </a:r>
            <a:r>
              <a:rPr lang="en-US" sz="1200" b="1" i="0" kern="1200" dirty="0">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is performed in two steps: staging and actual commit.</a:t>
            </a:r>
          </a:p>
          <a:p>
            <a:pPr marL="0" indent="0">
              <a:buNone/>
            </a:pPr>
            <a:r>
              <a:rPr lang="en-US" sz="1200" b="0" i="0" kern="1200" dirty="0">
                <a:solidFill>
                  <a:schemeClr val="tx1"/>
                </a:solidFill>
                <a:effectLst/>
                <a:latin typeface="+mn-lt"/>
                <a:ea typeface="+mn-ea"/>
                <a:cs typeface="+mn-cs"/>
              </a:rPr>
              <a:t>       As long as a changeset is in the staging area, </a:t>
            </a:r>
            <a:r>
              <a:rPr lang="en-US" sz="1200" b="1" i="0" kern="1200" dirty="0">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allows you to edit it as you like (replace staged files with other versions of staged files, </a:t>
            </a:r>
          </a:p>
          <a:p>
            <a:pPr marL="0" indent="0">
              <a:buNone/>
            </a:pPr>
            <a:r>
              <a:rPr lang="en-US" sz="1200" b="0" i="0" kern="1200" dirty="0">
                <a:solidFill>
                  <a:schemeClr val="tx1"/>
                </a:solidFill>
                <a:effectLst/>
                <a:latin typeface="+mn-lt"/>
                <a:ea typeface="+mn-ea"/>
                <a:cs typeface="+mn-cs"/>
              </a:rPr>
              <a:t>       remove changes from staging, </a:t>
            </a:r>
            <a:r>
              <a:rPr lang="en-US" sz="1200" b="0" i="0" kern="1200" dirty="0" smtClean="0">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a:p>
            <a:pPr marL="0" indent="0">
              <a:buNone/>
            </a:pPr>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Basically </a:t>
            </a:r>
            <a:r>
              <a:rPr lang="en-US" sz="1200" b="1" i="0" kern="1200" dirty="0">
                <a:solidFill>
                  <a:schemeClr val="tx1"/>
                </a:solidFill>
                <a:effectLst/>
                <a:latin typeface="+mn-lt"/>
                <a:ea typeface="+mn-ea"/>
                <a:cs typeface="+mn-cs"/>
              </a:rPr>
              <a:t>git commit</a:t>
            </a:r>
            <a:r>
              <a:rPr lang="en-US" sz="1200" b="0" i="0" kern="1200" dirty="0">
                <a:solidFill>
                  <a:schemeClr val="tx1"/>
                </a:solidFill>
                <a:effectLst/>
                <a:latin typeface="+mn-lt"/>
                <a:ea typeface="+mn-ea"/>
                <a:cs typeface="+mn-cs"/>
              </a:rPr>
              <a:t> "records changes to the repository" while </a:t>
            </a:r>
            <a:r>
              <a:rPr lang="en-US" sz="1200" b="1" i="0" kern="1200" dirty="0">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push "updates remote refs along with associated objects". </a:t>
            </a:r>
          </a:p>
          <a:p>
            <a:pPr marL="0" indent="0">
              <a:buNone/>
            </a:pPr>
            <a:r>
              <a:rPr lang="en-US" sz="1200" b="0" i="0" kern="1200" dirty="0">
                <a:solidFill>
                  <a:schemeClr val="tx1"/>
                </a:solidFill>
                <a:effectLst/>
                <a:latin typeface="+mn-lt"/>
                <a:ea typeface="+mn-ea"/>
                <a:cs typeface="+mn-cs"/>
              </a:rPr>
              <a:t>     So the first one is used in connection with your local repository, while the latter one is used to interact with a remote repository</a:t>
            </a:r>
          </a:p>
          <a:p>
            <a:pPr marL="0" indent="0">
              <a:buNone/>
            </a:pPr>
            <a:endParaRPr lang="en-US" sz="1200" b="0" i="0" kern="1200" dirty="0">
              <a:solidFill>
                <a:schemeClr val="tx1"/>
              </a:solidFill>
              <a:effectLst/>
              <a:latin typeface="+mn-lt"/>
              <a:ea typeface="+mn-ea"/>
              <a:cs typeface="+mn-cs"/>
            </a:endParaRPr>
          </a:p>
          <a:p>
            <a:pPr marL="0" indent="0">
              <a:buNone/>
            </a:pPr>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35</a:t>
            </a:fld>
            <a:endParaRPr lang="en-US" dirty="0"/>
          </a:p>
        </p:txBody>
      </p:sp>
    </p:spTree>
    <p:extLst>
      <p:ext uri="{BB962C8B-B14F-4D97-AF65-F5344CB8AC3E}">
        <p14:creationId xmlns:p14="http://schemas.microsoft.com/office/powerpoint/2010/main" val="2401766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p>
          <a:p>
            <a:r>
              <a:rPr lang="en-US" sz="1200" b="0" i="0" kern="1200" dirty="0" smtClean="0">
                <a:solidFill>
                  <a:schemeClr val="tx1"/>
                </a:solidFill>
                <a:effectLst/>
                <a:latin typeface="+mn-lt"/>
                <a:ea typeface="+mn-ea"/>
                <a:cs typeface="+mn-cs"/>
              </a:rPr>
              <a:t>To</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stage</a:t>
            </a:r>
            <a:r>
              <a:rPr lang="en-US" sz="1200" b="0" i="0" kern="1200" dirty="0">
                <a:solidFill>
                  <a:schemeClr val="tx1"/>
                </a:solidFill>
                <a:effectLst/>
                <a:latin typeface="+mn-lt"/>
                <a:ea typeface="+mn-ea"/>
                <a:cs typeface="+mn-cs"/>
              </a:rPr>
              <a:t> a file is simply to prepare it finely for a commit. </a:t>
            </a:r>
          </a:p>
          <a:p>
            <a:r>
              <a:rPr lang="en-US" sz="1200" b="0" i="0" kern="1200" dirty="0">
                <a:solidFill>
                  <a:schemeClr val="tx1"/>
                </a:solidFill>
                <a:effectLst/>
                <a:latin typeface="+mn-lt"/>
                <a:ea typeface="+mn-ea"/>
                <a:cs typeface="+mn-cs"/>
              </a:rPr>
              <a:t>Git, with its index allows you to commit only certain parts of the changes you've done since the last commit. </a:t>
            </a:r>
          </a:p>
          <a:p>
            <a:r>
              <a:rPr lang="en-US" sz="1200" b="0" i="0" kern="1200" dirty="0">
                <a:solidFill>
                  <a:schemeClr val="tx1"/>
                </a:solidFill>
                <a:effectLst/>
                <a:latin typeface="+mn-lt"/>
                <a:ea typeface="+mn-ea"/>
                <a:cs typeface="+mn-cs"/>
              </a:rPr>
              <a:t>Say you're working on two features - one is finished, and one still needs some work done. </a:t>
            </a:r>
          </a:p>
          <a:p>
            <a:r>
              <a:rPr lang="en-US" sz="1200" b="0" i="0" kern="1200" dirty="0">
                <a:solidFill>
                  <a:schemeClr val="tx1"/>
                </a:solidFill>
                <a:effectLst/>
                <a:latin typeface="+mn-lt"/>
                <a:ea typeface="+mn-ea"/>
                <a:cs typeface="+mn-cs"/>
              </a:rPr>
              <a:t>You'd like to make a commit and go home (5 o'clock, finally!) but wouldn't like to commit the parts of the second feature, which is not done yet. </a:t>
            </a:r>
          </a:p>
          <a:p>
            <a:r>
              <a:rPr lang="en-US" sz="1200" b="0" i="0" kern="1200" dirty="0">
                <a:solidFill>
                  <a:schemeClr val="tx1"/>
                </a:solidFill>
                <a:effectLst/>
                <a:latin typeface="+mn-lt"/>
                <a:ea typeface="+mn-ea"/>
                <a:cs typeface="+mn-cs"/>
              </a:rPr>
              <a:t>You stage the parts you know belong to the first feature, and commit. Now your commit is your project with the first feature done, </a:t>
            </a:r>
          </a:p>
          <a:p>
            <a:r>
              <a:rPr lang="en-US" sz="1200" b="0" i="0" kern="1200" dirty="0">
                <a:solidFill>
                  <a:schemeClr val="tx1"/>
                </a:solidFill>
                <a:effectLst/>
                <a:latin typeface="+mn-lt"/>
                <a:ea typeface="+mn-ea"/>
                <a:cs typeface="+mn-cs"/>
              </a:rPr>
              <a:t>while the second is still in work-in-progress in your working </a:t>
            </a:r>
            <a:r>
              <a:rPr lang="en-US" sz="1200" b="0" i="0" kern="1200" dirty="0" smtClean="0">
                <a:solidFill>
                  <a:schemeClr val="tx1"/>
                </a:solidFill>
                <a:effectLst/>
                <a:latin typeface="+mn-lt"/>
                <a:ea typeface="+mn-ea"/>
                <a:cs typeface="+mn-cs"/>
              </a:rPr>
              <a:t>directory.</a:t>
            </a:r>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2148034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This is a normal situation: “master” is simply a label. At the moment, it is pointing to the latest snapshot.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880085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b="1" dirty="0"/>
          </a:p>
          <a:p>
            <a:r>
              <a:rPr lang="en-US" sz="1200" b="0" i="0" kern="1200" dirty="0">
                <a:solidFill>
                  <a:schemeClr val="tx1"/>
                </a:solidFill>
                <a:effectLst/>
                <a:latin typeface="+mn-lt"/>
                <a:ea typeface="+mn-ea"/>
                <a:cs typeface="+mn-cs"/>
              </a:rPr>
              <a:t>git commit. The "commit" command is used to save your changes to the local repository. ... Also note that in Git (not like in Subversion), a commit is not automatically transferred to the remote server. Using the "git commit" command only saves a new </a:t>
            </a:r>
            <a:r>
              <a:rPr lang="en-US" sz="1200" b="0" i="0" kern="1200" dirty="0" smtClean="0">
                <a:solidFill>
                  <a:schemeClr val="tx1"/>
                </a:solidFill>
                <a:effectLst/>
                <a:latin typeface="+mn-lt"/>
                <a:ea typeface="+mn-ea"/>
                <a:cs typeface="+mn-cs"/>
              </a:rPr>
              <a:t>commit object </a:t>
            </a:r>
            <a:r>
              <a:rPr lang="en-US" sz="1200" b="0" i="0" kern="1200" dirty="0">
                <a:solidFill>
                  <a:schemeClr val="tx1"/>
                </a:solidFill>
                <a:effectLst/>
                <a:latin typeface="+mn-lt"/>
                <a:ea typeface="+mn-ea"/>
                <a:cs typeface="+mn-cs"/>
              </a:rPr>
              <a:t>in the local Git </a:t>
            </a:r>
            <a:r>
              <a:rPr lang="en-US" sz="1200" b="0" i="0" kern="1200" dirty="0" smtClean="0">
                <a:solidFill>
                  <a:schemeClr val="tx1"/>
                </a:solidFill>
                <a:effectLst/>
                <a:latin typeface="+mn-lt"/>
                <a:ea typeface="+mn-ea"/>
                <a:cs typeface="+mn-cs"/>
              </a:rPr>
              <a:t>repository.</a:t>
            </a:r>
            <a:endParaRPr lang="en-IN" b="0" dirty="0"/>
          </a:p>
        </p:txBody>
      </p:sp>
      <p:sp>
        <p:nvSpPr>
          <p:cNvPr id="4" name="Slide Number Placeholder 3"/>
          <p:cNvSpPr>
            <a:spLocks noGrp="1"/>
          </p:cNvSpPr>
          <p:nvPr>
            <p:ph type="sldNum" sz="quarter" idx="10"/>
          </p:nvPr>
        </p:nvSpPr>
        <p:spPr/>
        <p:txBody>
          <a:bodyPr/>
          <a:lstStyle/>
          <a:p>
            <a:fld id="{71B1AA27-3892-4360-B986-D6B124C223BF}" type="slidenum">
              <a:rPr lang="en-US" smtClean="0"/>
              <a:t>38</a:t>
            </a:fld>
            <a:endParaRPr lang="en-US" dirty="0"/>
          </a:p>
        </p:txBody>
      </p:sp>
    </p:spTree>
    <p:extLst>
      <p:ext uri="{BB962C8B-B14F-4D97-AF65-F5344CB8AC3E}">
        <p14:creationId xmlns:p14="http://schemas.microsoft.com/office/powerpoint/2010/main" val="30399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These are the properties of the commit as a </a:t>
            </a:r>
            <a:r>
              <a:rPr lang="en-US" dirty="0" err="1" smtClean="0"/>
              <a:t>git</a:t>
            </a:r>
            <a:r>
              <a:rPr lang="en-US" dirty="0" smtClean="0"/>
              <a:t> functionality feature.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322338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dirty="0"/>
          </a:p>
          <a:p>
            <a:r>
              <a:rPr lang="en-IN" b="1" dirty="0"/>
              <a:t>Git branch</a:t>
            </a:r>
          </a:p>
          <a:p>
            <a:r>
              <a:rPr lang="en-IN" dirty="0"/>
              <a:t>            </a:t>
            </a:r>
            <a:r>
              <a:rPr lang="en-US" sz="1200" b="0" i="0" kern="1200" dirty="0">
                <a:solidFill>
                  <a:schemeClr val="tx1"/>
                </a:solidFill>
                <a:effectLst/>
                <a:latin typeface="+mn-lt"/>
                <a:ea typeface="+mn-ea"/>
                <a:cs typeface="+mn-cs"/>
              </a:rPr>
              <a:t>A branch represents an independent line of development. Branches serve as an abstraction for the edit/stage/commit process. </a:t>
            </a:r>
          </a:p>
          <a:p>
            <a:r>
              <a:rPr lang="en-US" sz="1200" b="0" i="0" kern="1200" dirty="0">
                <a:solidFill>
                  <a:schemeClr val="tx1"/>
                </a:solidFill>
                <a:effectLst/>
                <a:latin typeface="+mn-lt"/>
                <a:ea typeface="+mn-ea"/>
                <a:cs typeface="+mn-cs"/>
              </a:rPr>
              <a:t>You can think of them as a way to request a brand new working directory, staging area, and project history. </a:t>
            </a:r>
          </a:p>
          <a:p>
            <a:r>
              <a:rPr lang="en-US" sz="1200" b="0" i="0" kern="1200" dirty="0">
                <a:solidFill>
                  <a:schemeClr val="tx1"/>
                </a:solidFill>
                <a:effectLst/>
                <a:latin typeface="+mn-lt"/>
                <a:ea typeface="+mn-ea"/>
                <a:cs typeface="+mn-cs"/>
              </a:rPr>
              <a:t>New commits are recorded in the history for the current branch, which results in a fork in the history of the project.</a:t>
            </a:r>
          </a:p>
          <a:p>
            <a:r>
              <a:rPr lang="en-US" sz="1200" b="0" i="0" kern="1200" dirty="0">
                <a:solidFill>
                  <a:schemeClr val="tx1"/>
                </a:solidFill>
                <a:effectLst/>
                <a:latin typeface="+mn-lt"/>
                <a:ea typeface="+mn-ea"/>
                <a:cs typeface="+mn-cs"/>
              </a:rPr>
              <a:t>The git branch command lets you create, list, rename, and delete branches. It doesn’t let you switch between branches or put a forked history back together again. </a:t>
            </a:r>
          </a:p>
          <a:p>
            <a:r>
              <a:rPr lang="en-US" sz="1200" b="0" i="0" kern="1200" dirty="0">
                <a:solidFill>
                  <a:schemeClr val="tx1"/>
                </a:solidFill>
                <a:effectLst/>
                <a:latin typeface="+mn-lt"/>
                <a:ea typeface="+mn-ea"/>
                <a:cs typeface="+mn-cs"/>
              </a:rPr>
              <a:t>For this reason, git branch is tightly integrated with the </a:t>
            </a:r>
            <a:r>
              <a:rPr lang="en-US" sz="1200" b="0" i="0" u="none" strike="noStrike" kern="1200" dirty="0">
                <a:solidFill>
                  <a:schemeClr val="tx1"/>
                </a:solidFill>
                <a:effectLst/>
                <a:latin typeface="+mn-lt"/>
                <a:ea typeface="+mn-ea"/>
                <a:cs typeface="+mn-cs"/>
                <a:hlinkClick r:id="rId3"/>
              </a:rPr>
              <a:t>git checkout</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git merge</a:t>
            </a:r>
            <a:r>
              <a:rPr lang="en-US" sz="1200" b="0" i="0" kern="1200" dirty="0">
                <a:solidFill>
                  <a:schemeClr val="tx1"/>
                </a:solidFill>
                <a:effectLst/>
                <a:latin typeface="+mn-lt"/>
                <a:ea typeface="+mn-ea"/>
                <a:cs typeface="+mn-cs"/>
              </a:rPr>
              <a:t> commands.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Git Merge</a:t>
            </a:r>
            <a:r>
              <a:rPr lang="en-IN" b="1" dirty="0"/>
              <a:t>  </a:t>
            </a:r>
          </a:p>
          <a:p>
            <a:r>
              <a:rPr lang="en-IN" b="1" dirty="0"/>
              <a:t>        </a:t>
            </a:r>
            <a:r>
              <a:rPr lang="en-US" sz="1200" b="0" i="0" kern="1200" dirty="0">
                <a:solidFill>
                  <a:schemeClr val="tx1"/>
                </a:solidFill>
                <a:effectLst/>
                <a:latin typeface="+mn-lt"/>
                <a:ea typeface="+mn-ea"/>
                <a:cs typeface="+mn-cs"/>
              </a:rPr>
              <a:t>Git merge will combine multiple sequences of commits into one unified history. In the most frequent use cases,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merge is </a:t>
            </a:r>
            <a:r>
              <a:rPr lang="en-US" sz="1200" b="0" i="0" kern="1200" dirty="0">
                <a:solidFill>
                  <a:schemeClr val="tx1"/>
                </a:solidFill>
                <a:effectLst/>
                <a:latin typeface="+mn-lt"/>
                <a:ea typeface="+mn-ea"/>
                <a:cs typeface="+mn-cs"/>
              </a:rPr>
              <a:t>used to combine two branches. The following examples in this document will focus on this branch merging pattern. In these scenarios, git merge takes two commit pointers, usually the branch tips, and will find a common base commit between them. Once Git finds a common base commit it will create a new "merge commit" that combines the changes of each queued merge commit sequence.</a:t>
            </a:r>
          </a:p>
          <a:p>
            <a:r>
              <a:rPr lang="en-IN" b="1" dirty="0"/>
              <a:t> </a:t>
            </a:r>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3270566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At the beginning, ‘master’ is a label pointing at the latest snapshot, C2.</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2431915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Tom is another label, and currently it is pointing at the same snapshot as the ‘master’ label.</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42</a:t>
            </a:fld>
            <a:endParaRPr lang="en-US" dirty="0"/>
          </a:p>
        </p:txBody>
      </p:sp>
    </p:spTree>
    <p:extLst>
      <p:ext uri="{BB962C8B-B14F-4D97-AF65-F5344CB8AC3E}">
        <p14:creationId xmlns:p14="http://schemas.microsoft.com/office/powerpoint/2010/main" val="3285525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Tom went ahead </a:t>
            </a:r>
            <a:r>
              <a:rPr lang="en-US" dirty="0" smtClean="0"/>
              <a:t>with </a:t>
            </a:r>
            <a:r>
              <a:rPr lang="en-US" dirty="0" smtClean="0"/>
              <a:t>his work. He is pointing to the latest snapshot while the ’master’ did not change.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43</a:t>
            </a:fld>
            <a:endParaRPr lang="en-US" dirty="0"/>
          </a:p>
        </p:txBody>
      </p:sp>
    </p:spTree>
    <p:extLst>
      <p:ext uri="{BB962C8B-B14F-4D97-AF65-F5344CB8AC3E}">
        <p14:creationId xmlns:p14="http://schemas.microsoft.com/office/powerpoint/2010/main" val="1502739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Now, both ‘Tom’ and ‘Hotfix’ are branches, that is, labels pointing at snapshots. However, ‘Hotfix’ is pointing at a later snapshot than ’Tom.’ Git </a:t>
            </a:r>
            <a:r>
              <a:rPr lang="en-US" dirty="0" smtClean="0"/>
              <a:t>knows </a:t>
            </a:r>
            <a:r>
              <a:rPr lang="en-US" dirty="0" smtClean="0"/>
              <a:t>about it.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44</a:t>
            </a:fld>
            <a:endParaRPr lang="en-US" dirty="0"/>
          </a:p>
        </p:txBody>
      </p:sp>
    </p:spTree>
    <p:extLst>
      <p:ext uri="{BB962C8B-B14F-4D97-AF65-F5344CB8AC3E}">
        <p14:creationId xmlns:p14="http://schemas.microsoft.com/office/powerpoint/2010/main" val="387707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p>
          <a:p>
            <a:r>
              <a:rPr dirty="0"/>
              <a:t>Version control systems went through an evolution. Initially, they all relied on the 
presence of a central server. This meant that without a central </a:t>
            </a:r>
            <a:r>
              <a:rPr dirty="0" smtClean="0"/>
              <a:t>server</a:t>
            </a:r>
            <a:r>
              <a:rPr lang="en-US" dirty="0" smtClean="0"/>
              <a:t>,</a:t>
            </a:r>
            <a:r>
              <a:rPr dirty="0" smtClean="0"/>
              <a:t> </a:t>
            </a:r>
            <a:r>
              <a:rPr dirty="0"/>
              <a:t>work was coming to a </a:t>
            </a:r>
            <a:r>
              <a:rPr dirty="0" smtClean="0"/>
              <a:t>stop</a:t>
            </a:r>
            <a:r>
              <a:rPr lang="en-US" dirty="0" smtClean="0"/>
              <a:t>.</a:t>
            </a:r>
            <a:r>
              <a:rPr dirty="0"/>
              <a:t>
Another problem was merging the changes. Since server-based systems lacked the ease
of merging from the central branch to the development one, you could not easily keep
in touch with the main thread of development. It was not unheard of to spend weeks on
merging the changes from a major development effort.
This problem is solved with Git: you simply merge the changes from your colleagues into your
branch and thus keep in sync while developing new features.
</a:t>
            </a:r>
            <a:r>
              <a:rPr lang="en-US" dirty="0" smtClean="0"/>
              <a:t>An e</a:t>
            </a:r>
            <a:r>
              <a:rPr dirty="0" smtClean="0"/>
              <a:t>arly </a:t>
            </a:r>
            <a:r>
              <a:rPr dirty="0"/>
              <a:t>version of SourceSafe would lock the files! You had to walk to your </a:t>
            </a:r>
            <a:r>
              <a:rPr dirty="0" smtClean="0"/>
              <a:t>colleague's </a:t>
            </a:r>
            <a:r>
              <a:rPr dirty="0"/>
              <a:t>office and
nock on the door, asking to return the file he was working on and unlock it. Can you 
image doing that today?
</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This is the result of a merge operation. </a:t>
            </a:r>
            <a:r>
              <a:rPr lang="en-US" dirty="0" smtClean="0"/>
              <a:t>Now, </a:t>
            </a:r>
            <a:r>
              <a:rPr lang="en-US" dirty="0" smtClean="0"/>
              <a:t>‘Master” and ‘Hotfix’ are pointing to the same snapshot.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1147197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And, since Master and Hotfix were pointing to the same C4, you can delete branch ‘Hotfix’ as unneeded.</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2801295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This picture </a:t>
            </a:r>
            <a:r>
              <a:rPr lang="en-US" dirty="0" smtClean="0"/>
              <a:t>illustrates </a:t>
            </a:r>
            <a:r>
              <a:rPr lang="en-US" dirty="0" smtClean="0"/>
              <a:t>the effect of pushing to the public repository. </a:t>
            </a:r>
            <a:r>
              <a:rPr lang="en-US" dirty="0" smtClean="0"/>
              <a:t>Push, </a:t>
            </a:r>
            <a:r>
              <a:rPr lang="en-US" dirty="0" smtClean="0"/>
              <a:t>is just a moving of the branch label.</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47</a:t>
            </a:fld>
            <a:endParaRPr lang="en-US" dirty="0"/>
          </a:p>
        </p:txBody>
      </p:sp>
    </p:spTree>
    <p:extLst>
      <p:ext uri="{BB962C8B-B14F-4D97-AF65-F5344CB8AC3E}">
        <p14:creationId xmlns:p14="http://schemas.microsoft.com/office/powerpoint/2010/main" val="654865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b="1" dirty="0"/>
          </a:p>
          <a:p>
            <a:r>
              <a:rPr lang="en-US" b="1" i="1" dirty="0">
                <a:highlight>
                  <a:srgbClr val="808080"/>
                </a:highlight>
              </a:rPr>
              <a:t>Pushing – Do Not Use Force</a:t>
            </a:r>
            <a:endParaRPr lang="en-IN" b="1" i="1" dirty="0">
              <a:highlight>
                <a:srgbClr val="808080"/>
              </a:highlight>
            </a:endParaRPr>
          </a:p>
          <a:p>
            <a:r>
              <a:rPr lang="en-US" sz="1200" b="0" i="0" kern="1200" dirty="0" smtClean="0">
                <a:solidFill>
                  <a:schemeClr val="tx1"/>
                </a:solidFill>
                <a:effectLst/>
                <a:latin typeface="+mn-lt"/>
                <a:ea typeface="+mn-ea"/>
                <a:cs typeface="+mn-cs"/>
              </a:rPr>
              <a:t>Be </a:t>
            </a:r>
            <a:r>
              <a:rPr lang="en-US" sz="1200" b="0" i="0" kern="1200" dirty="0">
                <a:solidFill>
                  <a:schemeClr val="tx1"/>
                </a:solidFill>
                <a:effectLst/>
                <a:latin typeface="+mn-lt"/>
                <a:ea typeface="+mn-ea"/>
                <a:cs typeface="+mn-cs"/>
              </a:rPr>
              <a:t>aware that force-pushing is a highly dangerous and unclean solution when you’re working in a shared repository.</a:t>
            </a:r>
          </a:p>
          <a:p>
            <a:r>
              <a:rPr lang="en-US" sz="1200" b="0" i="0" kern="1200" dirty="0">
                <a:solidFill>
                  <a:schemeClr val="tx1"/>
                </a:solidFill>
                <a:effectLst/>
                <a:latin typeface="+mn-lt"/>
                <a:ea typeface="+mn-ea"/>
                <a:cs typeface="+mn-cs"/>
              </a:rPr>
              <a:t>All commits in the shared repository should be considered </a:t>
            </a:r>
            <a:r>
              <a:rPr lang="en-US" sz="1200" b="1" i="0" kern="1200" dirty="0">
                <a:solidFill>
                  <a:schemeClr val="tx1"/>
                </a:solidFill>
                <a:effectLst/>
                <a:latin typeface="+mn-lt"/>
                <a:ea typeface="+mn-ea"/>
                <a:cs typeface="+mn-cs"/>
              </a:rPr>
              <a:t>immutable</a:t>
            </a:r>
            <a:r>
              <a:rPr lang="en-US" sz="1200" b="0" i="0" kern="1200" dirty="0">
                <a:solidFill>
                  <a:schemeClr val="tx1"/>
                </a:solidFill>
                <a:effectLst/>
                <a:latin typeface="+mn-lt"/>
                <a:ea typeface="+mn-ea"/>
                <a:cs typeface="+mn-cs"/>
              </a:rPr>
              <a:t>. To keep your repository consistent and keep your coworkers happy, you should use </a:t>
            </a:r>
            <a:r>
              <a:rPr lang="en-US" dirty="0"/>
              <a:t>git </a:t>
            </a:r>
            <a:r>
              <a:rPr lang="en-US" dirty="0" err="1"/>
              <a:t>revert</a:t>
            </a:r>
            <a:r>
              <a:rPr lang="en-US" sz="1200" b="0" i="0" kern="1200" dirty="0" err="1">
                <a:solidFill>
                  <a:schemeClr val="tx1"/>
                </a:solidFill>
                <a:effectLst/>
                <a:latin typeface="+mn-lt"/>
                <a:ea typeface="+mn-ea"/>
                <a:cs typeface="+mn-cs"/>
              </a:rPr>
              <a:t>instead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made some mistake and you haven’t pushed the changes to remote repository, you can use tools such as git commit --amend, rebase, reset and others.</a:t>
            </a:r>
          </a:p>
          <a:p>
            <a:r>
              <a:rPr lang="en-US" sz="1200" b="0" i="0" kern="1200" dirty="0">
                <a:solidFill>
                  <a:schemeClr val="tx1"/>
                </a:solidFill>
                <a:effectLst/>
                <a:latin typeface="+mn-lt"/>
                <a:ea typeface="+mn-ea"/>
                <a:cs typeface="+mn-cs"/>
              </a:rPr>
              <a:t>But once you’ve pushed your changes, you cannot change your git history without force-pushing.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assume you know what you’re doing and want to change the history of your git repository.</a:t>
            </a:r>
          </a:p>
          <a:p>
            <a:r>
              <a:rPr lang="en-US" sz="1200" b="0" i="0" kern="1200" dirty="0">
                <a:solidFill>
                  <a:schemeClr val="tx1"/>
                </a:solidFill>
                <a:effectLst/>
                <a:latin typeface="+mn-lt"/>
                <a:ea typeface="+mn-ea"/>
                <a:cs typeface="+mn-cs"/>
              </a:rPr>
              <a:t>As an example, say you pushed some sensitive data that belong nowhere near your repository. How to remove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Beware, all sensitive data that you have pushed to the remote repository should be considered compromised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Use force push only as a last resort when everything else fails. Things might get ugly for you and for your repository</a:t>
            </a:r>
          </a:p>
          <a:p>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2266491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dirty="0"/>
          </a:p>
          <a:p>
            <a:r>
              <a:rPr lang="en-US" sz="1200" b="0" i="0" kern="1200" dirty="0">
                <a:solidFill>
                  <a:schemeClr val="tx1"/>
                </a:solidFill>
                <a:effectLst/>
                <a:latin typeface="+mn-lt"/>
                <a:ea typeface="+mn-ea"/>
                <a:cs typeface="+mn-cs"/>
              </a:rPr>
              <a:t>First, before we bring the big guns in, let's make sure you really need them. Because in case you just want to </a:t>
            </a:r>
            <a:r>
              <a:rPr lang="en-US" sz="1200" b="1" i="0" kern="1200" dirty="0">
                <a:solidFill>
                  <a:schemeClr val="tx1"/>
                </a:solidFill>
                <a:effectLst/>
                <a:latin typeface="+mn-lt"/>
                <a:ea typeface="+mn-ea"/>
                <a:cs typeface="+mn-cs"/>
              </a:rPr>
              <a:t>edit</a:t>
            </a:r>
            <a:r>
              <a:rPr lang="en-US" sz="1200" b="0" i="0" kern="1200" dirty="0">
                <a:solidFill>
                  <a:schemeClr val="tx1"/>
                </a:solidFill>
                <a:effectLst/>
                <a:latin typeface="+mn-lt"/>
                <a:ea typeface="+mn-ea"/>
                <a:cs typeface="+mn-cs"/>
              </a:rPr>
              <a:t> your last commit,</a:t>
            </a:r>
          </a:p>
          <a:p>
            <a:r>
              <a:rPr lang="en-US" sz="1200" b="0" i="0" kern="1200" dirty="0">
                <a:solidFill>
                  <a:schemeClr val="tx1"/>
                </a:solidFill>
                <a:effectLst/>
                <a:latin typeface="+mn-lt"/>
                <a:ea typeface="+mn-ea"/>
                <a:cs typeface="+mn-cs"/>
              </a:rPr>
              <a:t>you can simply use Git's </a:t>
            </a:r>
            <a:r>
              <a:rPr lang="en-US" sz="1200" b="0" i="1" kern="1200" dirty="0">
                <a:solidFill>
                  <a:schemeClr val="tx1"/>
                </a:solidFill>
                <a:effectLst/>
                <a:latin typeface="+mn-lt"/>
                <a:ea typeface="+mn-ea"/>
                <a:cs typeface="+mn-cs"/>
              </a:rPr>
              <a:t>amend</a:t>
            </a:r>
            <a:r>
              <a:rPr lang="en-US" sz="1200" b="0" i="0" kern="1200" dirty="0">
                <a:solidFill>
                  <a:schemeClr val="tx1"/>
                </a:solidFill>
                <a:effectLst/>
                <a:latin typeface="+mn-lt"/>
                <a:ea typeface="+mn-ea"/>
                <a:cs typeface="+mn-cs"/>
              </a:rPr>
              <a:t> feature. It allows you to correct the last commit's message as well as add more changes to it. </a:t>
            </a:r>
          </a:p>
          <a:p>
            <a:r>
              <a:rPr lang="en-US" sz="1200" b="0" i="0" kern="1200" dirty="0">
                <a:solidFill>
                  <a:schemeClr val="tx1"/>
                </a:solidFill>
                <a:effectLst/>
                <a:latin typeface="+mn-lt"/>
                <a:ea typeface="+mn-ea"/>
                <a:cs typeface="+mn-cs"/>
              </a:rPr>
              <a:t>If that's what you want to do,</a:t>
            </a:r>
            <a:r>
              <a:rPr lang="en-US" sz="1200" b="0" i="0" u="non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Undoing the Last Commit</a:t>
            </a:r>
          </a:p>
          <a:p>
            <a:r>
              <a:rPr lang="en-US" sz="1200" b="0" i="0" kern="1200" dirty="0">
                <a:solidFill>
                  <a:schemeClr val="tx1"/>
                </a:solidFill>
                <a:effectLst/>
                <a:latin typeface="+mn-lt"/>
                <a:ea typeface="+mn-ea"/>
                <a:cs typeface="+mn-cs"/>
              </a:rPr>
              <a:t>However, of course, there a tons of situations where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undo that last commit. E.g. because you'd like to restructure it extensively - or even discard it altogether!</a:t>
            </a:r>
          </a:p>
          <a:p>
            <a:r>
              <a:rPr lang="en-US" sz="1200" b="0" i="0" kern="1200" dirty="0">
                <a:solidFill>
                  <a:schemeClr val="tx1"/>
                </a:solidFill>
                <a:effectLst/>
                <a:latin typeface="+mn-lt"/>
                <a:ea typeface="+mn-ea"/>
                <a:cs typeface="+mn-cs"/>
              </a:rPr>
              <a:t>In these cases, the "reset" command is your best friend:</a:t>
            </a:r>
          </a:p>
          <a:p>
            <a:r>
              <a:rPr lang="en-IN" sz="1200" b="0" i="1" kern="1200" dirty="0">
                <a:solidFill>
                  <a:schemeClr val="tx1"/>
                </a:solidFill>
                <a:effectLst/>
                <a:latin typeface="+mn-lt"/>
                <a:ea typeface="+mn-ea"/>
                <a:cs typeface="+mn-cs"/>
              </a:rPr>
              <a:t>         $git reset --soft HEAD~1</a:t>
            </a:r>
          </a:p>
          <a:p>
            <a:endParaRPr lang="en-IN"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Reset will rewind your current HEAD branch to the specified revision. In our example above, we'd like to return to the </a:t>
            </a:r>
            <a:r>
              <a:rPr lang="en-US" sz="1200" b="0" i="1" kern="1200" dirty="0">
                <a:solidFill>
                  <a:schemeClr val="tx1"/>
                </a:solidFill>
                <a:effectLst/>
                <a:latin typeface="+mn-lt"/>
                <a:ea typeface="+mn-ea"/>
                <a:cs typeface="+mn-cs"/>
              </a:rPr>
              <a:t>one before the current</a:t>
            </a:r>
            <a:r>
              <a:rPr lang="en-US" sz="1200" b="0" i="0" kern="1200" dirty="0">
                <a:solidFill>
                  <a:schemeClr val="tx1"/>
                </a:solidFill>
                <a:effectLst/>
                <a:latin typeface="+mn-lt"/>
                <a:ea typeface="+mn-ea"/>
                <a:cs typeface="+mn-cs"/>
              </a:rPr>
              <a:t> revision - effectively making our last commit undone.</a:t>
            </a:r>
          </a:p>
          <a:p>
            <a:r>
              <a:rPr lang="en-US" sz="1200" b="0" i="0" kern="1200" dirty="0">
                <a:solidFill>
                  <a:schemeClr val="tx1"/>
                </a:solidFill>
                <a:effectLst/>
                <a:latin typeface="+mn-lt"/>
                <a:ea typeface="+mn-ea"/>
                <a:cs typeface="+mn-cs"/>
              </a:rPr>
              <a:t>Note the --soft flag: this makes sure that the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in undone revisions are preserved. After running the command, you'll find the changes as uncommitted local modifications in your working copy.</a:t>
            </a:r>
          </a:p>
          <a:p>
            <a:r>
              <a:rPr lang="en-US" sz="1200" b="0" i="0" kern="1200" dirty="0">
                <a:solidFill>
                  <a:schemeClr val="tx1"/>
                </a:solidFill>
                <a:effectLst/>
                <a:latin typeface="+mn-lt"/>
                <a:ea typeface="+mn-ea"/>
                <a:cs typeface="+mn-cs"/>
              </a:rPr>
              <a:t>If you don't want to keep these changes, simply use the --hard flag. Be sure to only do this when you're sure you don't need these changes anymore.</a:t>
            </a:r>
          </a:p>
          <a:p>
            <a:r>
              <a:rPr lang="en-US" b="0" i="1" dirty="0">
                <a:effectLst/>
              </a:rPr>
              <a:t>$ git reset --hard HEAD~1</a:t>
            </a:r>
            <a:endParaRPr lang="en-IN" b="0" i="1"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30613262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dirty="0"/>
          </a:p>
          <a:p>
            <a:r>
              <a:rPr lang="en-US" sz="1200" b="0" i="0" kern="1200" dirty="0">
                <a:solidFill>
                  <a:schemeClr val="tx1"/>
                </a:solidFill>
                <a:effectLst/>
                <a:latin typeface="+mn-lt"/>
                <a:ea typeface="+mn-ea"/>
                <a:cs typeface="+mn-cs"/>
              </a:rPr>
              <a:t>Undo a git add - remove files staged for a git commit. Will remove a file named filename.txt from the current index, the "about to be committed" area, without changing anything else. To undo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git add . use git reset (no dot)</a:t>
            </a:r>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448613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dirty="0"/>
          </a:p>
          <a:p>
            <a:r>
              <a:rPr lang="en-US" sz="1200" b="0" i="0" kern="1200" dirty="0">
                <a:solidFill>
                  <a:schemeClr val="tx1"/>
                </a:solidFill>
                <a:effectLst/>
                <a:latin typeface="+mn-lt"/>
                <a:ea typeface="+mn-ea"/>
                <a:cs typeface="+mn-cs"/>
              </a:rPr>
              <a:t>The git revert command is a forward-moving undo operation that offers a safe method of undoing changes.</a:t>
            </a:r>
          </a:p>
          <a:p>
            <a:r>
              <a:rPr lang="en-US" sz="1200" b="0" i="0" kern="1200" dirty="0">
                <a:solidFill>
                  <a:schemeClr val="tx1"/>
                </a:solidFill>
                <a:effectLst/>
                <a:latin typeface="+mn-lt"/>
                <a:ea typeface="+mn-ea"/>
                <a:cs typeface="+mn-cs"/>
              </a:rPr>
              <a:t>Instead of deleting or orphaning commits in the commit history, a revert will create a new </a:t>
            </a:r>
            <a:r>
              <a:rPr lang="en-US" sz="1200" b="0" i="0" kern="1200" dirty="0" smtClean="0">
                <a:solidFill>
                  <a:schemeClr val="tx1"/>
                </a:solidFill>
                <a:effectLst/>
                <a:latin typeface="+mn-lt"/>
                <a:ea typeface="+mn-ea"/>
                <a:cs typeface="+mn-cs"/>
              </a:rPr>
              <a:t>commit that </a:t>
            </a:r>
            <a:r>
              <a:rPr lang="en-US" sz="1200" b="0" i="0" kern="1200" dirty="0">
                <a:solidFill>
                  <a:schemeClr val="tx1"/>
                </a:solidFill>
                <a:effectLst/>
                <a:latin typeface="+mn-lt"/>
                <a:ea typeface="+mn-ea"/>
                <a:cs typeface="+mn-cs"/>
              </a:rPr>
              <a:t>inverses the changes specified. </a:t>
            </a:r>
          </a:p>
          <a:p>
            <a:r>
              <a:rPr lang="en-US" sz="1200" b="0" i="0" kern="1200" dirty="0">
                <a:solidFill>
                  <a:schemeClr val="tx1"/>
                </a:solidFill>
                <a:effectLst/>
                <a:latin typeface="+mn-lt"/>
                <a:ea typeface="+mn-ea"/>
                <a:cs typeface="+mn-cs"/>
              </a:rPr>
              <a:t>Git revert is a safer alternative to git reset in regards to losing </a:t>
            </a:r>
            <a:r>
              <a:rPr lang="en-US" sz="1200" b="0" i="0" kern="1200" dirty="0" smtClean="0">
                <a:solidFill>
                  <a:schemeClr val="tx1"/>
                </a:solidFill>
                <a:effectLst/>
                <a:latin typeface="+mn-lt"/>
                <a:ea typeface="+mn-ea"/>
                <a:cs typeface="+mn-cs"/>
              </a:rPr>
              <a:t>work.</a:t>
            </a:r>
            <a:endParaRPr lang="en-IN" b="0" dirty="0"/>
          </a:p>
        </p:txBody>
      </p:sp>
      <p:sp>
        <p:nvSpPr>
          <p:cNvPr id="4" name="Slide Number Placeholder 3"/>
          <p:cNvSpPr>
            <a:spLocks noGrp="1"/>
          </p:cNvSpPr>
          <p:nvPr>
            <p:ph type="sldNum" sz="quarter" idx="10"/>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30610841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52</a:t>
            </a:fld>
            <a:endParaRPr lang="en-US" dirty="0"/>
          </a:p>
        </p:txBody>
      </p:sp>
    </p:spTree>
    <p:extLst>
      <p:ext uri="{BB962C8B-B14F-4D97-AF65-F5344CB8AC3E}">
        <p14:creationId xmlns:p14="http://schemas.microsoft.com/office/powerpoint/2010/main" val="1559669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Merge conflicts. Sometimes you get merge conflicts when merging or pulling from a branch. </a:t>
            </a:r>
            <a:r>
              <a:rPr lang="en-US" sz="1200" b="0" i="0" kern="1200" dirty="0" smtClean="0">
                <a:solidFill>
                  <a:schemeClr val="tx1"/>
                </a:solidFill>
                <a:effectLst/>
                <a:latin typeface="+mn-lt"/>
                <a:ea typeface="+mn-ea"/>
                <a:cs typeface="+mn-cs"/>
              </a:rPr>
              <a:t>Git will </a:t>
            </a:r>
            <a:r>
              <a:rPr lang="en-US" sz="1200" b="0" i="0" kern="1200" dirty="0">
                <a:solidFill>
                  <a:schemeClr val="tx1"/>
                </a:solidFill>
                <a:effectLst/>
                <a:latin typeface="+mn-lt"/>
                <a:ea typeface="+mn-ea"/>
                <a:cs typeface="+mn-cs"/>
              </a:rPr>
              <a:t>then tell you something like CONFLICT (content):Merge conflict in </a:t>
            </a:r>
            <a:r>
              <a:rPr lang="en-US" sz="1200" b="0" i="0" kern="1200" dirty="0" err="1">
                <a:solidFill>
                  <a:schemeClr val="tx1"/>
                </a:solidFill>
                <a:effectLst/>
                <a:latin typeface="+mn-lt"/>
                <a:ea typeface="+mn-ea"/>
                <a:cs typeface="+mn-cs"/>
              </a:rPr>
              <a:t>Fakefile</a:t>
            </a:r>
            <a:r>
              <a:rPr lang="en-US" sz="1200" b="0" i="0" kern="1200" dirty="0">
                <a:solidFill>
                  <a:schemeClr val="tx1"/>
                </a:solidFill>
                <a:effectLst/>
                <a:latin typeface="+mn-lt"/>
                <a:ea typeface="+mn-ea"/>
                <a:cs typeface="+mn-cs"/>
              </a:rPr>
              <a:t>. It also tells you to fix </a:t>
            </a:r>
            <a:r>
              <a:rPr lang="en-US" sz="1200" b="0" i="0" kern="1200" dirty="0" smtClean="0">
                <a:solidFill>
                  <a:schemeClr val="tx1"/>
                </a:solidFill>
                <a:effectLst/>
                <a:latin typeface="+mn-lt"/>
                <a:ea typeface="+mn-ea"/>
                <a:cs typeface="+mn-cs"/>
              </a:rPr>
              <a:t>the conflicts</a:t>
            </a:r>
            <a:r>
              <a:rPr lang="en-US" sz="1200" b="0" i="0" kern="1200" dirty="0">
                <a:solidFill>
                  <a:schemeClr val="tx1"/>
                </a:solidFill>
                <a:effectLst/>
                <a:latin typeface="+mn-lt"/>
                <a:ea typeface="+mn-ea"/>
                <a:cs typeface="+mn-cs"/>
              </a:rPr>
              <a:t> and then to commit the result</a:t>
            </a:r>
            <a:endParaRPr lang="en-IN" b="0" dirty="0"/>
          </a:p>
          <a:p>
            <a:endParaRPr lang="en-IN" dirty="0"/>
          </a:p>
          <a:p>
            <a:r>
              <a:rPr lang="en-US" sz="1200" b="0" i="0" kern="1200" dirty="0">
                <a:solidFill>
                  <a:schemeClr val="tx1"/>
                </a:solidFill>
                <a:effectLst/>
                <a:latin typeface="+mn-lt"/>
                <a:ea typeface="+mn-ea"/>
                <a:cs typeface="+mn-cs"/>
              </a:rPr>
              <a:t>Conflicts occur when the same file was changed in contradictory ways. Most modifications don't fall into this category:</a:t>
            </a:r>
          </a:p>
          <a:p>
            <a:r>
              <a:rPr lang="en-US" sz="1200" b="0" i="0" kern="1200" dirty="0">
                <a:solidFill>
                  <a:schemeClr val="tx1"/>
                </a:solidFill>
                <a:effectLst/>
                <a:latin typeface="+mn-lt"/>
                <a:ea typeface="+mn-ea"/>
                <a:cs typeface="+mn-cs"/>
              </a:rPr>
              <a:t>if two people </a:t>
            </a:r>
            <a:r>
              <a:rPr lang="en-US" sz="1200" b="0" i="1" kern="1200" dirty="0">
                <a:solidFill>
                  <a:schemeClr val="tx1"/>
                </a:solidFill>
                <a:effectLst/>
                <a:latin typeface="+mn-lt"/>
                <a:ea typeface="+mn-ea"/>
                <a:cs typeface="+mn-cs"/>
              </a:rPr>
              <a:t>just</a:t>
            </a:r>
            <a:r>
              <a:rPr lang="en-US" sz="1200" b="0" i="0" kern="1200" dirty="0">
                <a:solidFill>
                  <a:schemeClr val="tx1"/>
                </a:solidFill>
                <a:effectLst/>
                <a:latin typeface="+mn-lt"/>
                <a:ea typeface="+mn-ea"/>
                <a:cs typeface="+mn-cs"/>
              </a:rPr>
              <a:t> work on the same file, Git can most likely figure things out on its own.</a:t>
            </a:r>
            <a:r>
              <a:rPr lang="en-US" dirty="0"/>
              <a:t/>
            </a:r>
            <a:br>
              <a:rPr lang="en-US" dirty="0"/>
            </a:br>
            <a:r>
              <a:rPr lang="en-US" sz="1200" b="0" i="0" kern="1200" dirty="0">
                <a:solidFill>
                  <a:schemeClr val="tx1"/>
                </a:solidFill>
                <a:effectLst/>
                <a:latin typeface="+mn-lt"/>
                <a:ea typeface="+mn-ea"/>
                <a:cs typeface="+mn-cs"/>
              </a:rPr>
              <a:t>The most common situation when it </a:t>
            </a:r>
            <a:r>
              <a:rPr lang="en-US" sz="1200" b="0" i="1" kern="1200" dirty="0">
                <a:solidFill>
                  <a:schemeClr val="tx1"/>
                </a:solidFill>
                <a:effectLst/>
                <a:latin typeface="+mn-lt"/>
                <a:ea typeface="+mn-ea"/>
                <a:cs typeface="+mn-cs"/>
              </a:rPr>
              <a:t>cannot</a:t>
            </a:r>
            <a:r>
              <a:rPr lang="en-US" sz="1200" b="0" i="0" kern="1200" dirty="0">
                <a:solidFill>
                  <a:schemeClr val="tx1"/>
                </a:solidFill>
                <a:effectLst/>
                <a:latin typeface="+mn-lt"/>
                <a:ea typeface="+mn-ea"/>
                <a:cs typeface="+mn-cs"/>
              </a:rPr>
              <a:t> do this is when the exact same lines were edited in that file. In that case, Git has no way of knowing what's correct - you'll have to look at the changes and decide how you want the file to finally </a:t>
            </a:r>
            <a:r>
              <a:rPr lang="en-US" sz="1200" b="0" i="0" kern="1200" dirty="0" smtClean="0">
                <a:solidFill>
                  <a:schemeClr val="tx1"/>
                </a:solidFill>
                <a:effectLst/>
                <a:latin typeface="+mn-lt"/>
                <a:ea typeface="+mn-ea"/>
                <a:cs typeface="+mn-cs"/>
              </a:rPr>
              <a:t>look.</a:t>
            </a:r>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53</a:t>
            </a:fld>
            <a:endParaRPr lang="en-US" dirty="0"/>
          </a:p>
        </p:txBody>
      </p:sp>
    </p:spTree>
    <p:extLst>
      <p:ext uri="{BB962C8B-B14F-4D97-AF65-F5344CB8AC3E}">
        <p14:creationId xmlns:p14="http://schemas.microsoft.com/office/powerpoint/2010/main" val="13259734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a:t>
            </a:r>
            <a:r>
              <a:rPr lang="en-US" b="1" i="1" dirty="0"/>
              <a:t>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dirty="0"/>
          </a:p>
          <a:p>
            <a:r>
              <a:rPr lang="en-US" sz="1200" b="0" i="0" kern="1200" dirty="0">
                <a:solidFill>
                  <a:schemeClr val="tx1"/>
                </a:solidFill>
                <a:effectLst/>
                <a:latin typeface="+mn-lt"/>
                <a:ea typeface="+mn-ea"/>
                <a:cs typeface="+mn-cs"/>
              </a:rPr>
              <a:t>When faced with a merge conflict, the first step is to understand what happened. E.g.: Did one of your colleagues edit the same file on the same lines as you? Did he delete a file that you modified? Did you both add a file with the same name?</a:t>
            </a:r>
            <a:r>
              <a:rPr lang="en-US" dirty="0"/>
              <a:t/>
            </a:r>
            <a:br>
              <a:rPr lang="en-US" dirty="0"/>
            </a:br>
            <a:r>
              <a:rPr lang="en-US" sz="1200" b="0" i="0" kern="1200" dirty="0">
                <a:solidFill>
                  <a:schemeClr val="tx1"/>
                </a:solidFill>
                <a:effectLst/>
                <a:latin typeface="+mn-lt"/>
                <a:ea typeface="+mn-ea"/>
                <a:cs typeface="+mn-cs"/>
              </a:rPr>
              <a:t>Git will tell you that you have "unmerged paths" (which is just another way of telling you that you have one or more conflicts) via "git status“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contents after the first marker originate from your current working branch. After the angle brackets, Git tells us where (from which branch) the changes came from. A line with "=======" separates the two conflicting changes.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job is now to clean up these lines: when we're done, the file should look exactly as we want it to look. </a:t>
            </a:r>
          </a:p>
          <a:p>
            <a:r>
              <a:rPr lang="en-US" sz="1200" b="0" i="0" kern="1200" dirty="0">
                <a:solidFill>
                  <a:schemeClr val="tx1"/>
                </a:solidFill>
                <a:effectLst/>
                <a:latin typeface="+mn-lt"/>
                <a:ea typeface="+mn-ea"/>
                <a:cs typeface="+mn-cs"/>
              </a:rPr>
              <a:t>It can be necessary to consult the teammate who wrote the conflicting changes to decide which code is finally correct. </a:t>
            </a:r>
          </a:p>
          <a:p>
            <a:r>
              <a:rPr lang="en-US" sz="1200" b="0" i="0" kern="1200" dirty="0">
                <a:solidFill>
                  <a:schemeClr val="tx1"/>
                </a:solidFill>
                <a:effectLst/>
                <a:latin typeface="+mn-lt"/>
                <a:ea typeface="+mn-ea"/>
                <a:cs typeface="+mn-cs"/>
              </a:rPr>
              <a:t>Maybe it's yours, maybe it's his - or maybe a mixture between the two.</a:t>
            </a:r>
          </a:p>
          <a:p>
            <a:r>
              <a:rPr lang="en-US" sz="1200" b="0" i="0" kern="1200" dirty="0">
                <a:solidFill>
                  <a:schemeClr val="tx1"/>
                </a:solidFill>
                <a:effectLst/>
                <a:latin typeface="+mn-lt"/>
                <a:ea typeface="+mn-ea"/>
                <a:cs typeface="+mn-cs"/>
              </a:rPr>
              <a:t>Opening the raw file in your editor and cleaning it up there is perfectly valid, but not very comfortable. </a:t>
            </a:r>
          </a:p>
          <a:p>
            <a:r>
              <a:rPr lang="en-US" sz="1200" b="0" i="0" kern="1200" dirty="0">
                <a:solidFill>
                  <a:schemeClr val="tx1"/>
                </a:solidFill>
                <a:effectLst/>
                <a:latin typeface="+mn-lt"/>
                <a:ea typeface="+mn-ea"/>
                <a:cs typeface="+mn-cs"/>
              </a:rPr>
              <a:t>Using a dedicated merge tool can make this job a great deal easier (if you have one installed...). </a:t>
            </a:r>
          </a:p>
          <a:p>
            <a:r>
              <a:rPr lang="en-US" sz="1200" b="0" i="0" kern="1200" dirty="0">
                <a:solidFill>
                  <a:schemeClr val="tx1"/>
                </a:solidFill>
                <a:effectLst/>
                <a:latin typeface="+mn-lt"/>
                <a:ea typeface="+mn-ea"/>
                <a:cs typeface="+mn-cs"/>
              </a:rPr>
              <a:t>You can configure your tool of choice using the "git config" command. Consult your tool's documentation for detailed instructions.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Then, in case of a conflict, you can later invoke it by simply typing "git </a:t>
            </a:r>
            <a:r>
              <a:rPr lang="en-US" sz="1200" b="0" i="0" kern="1200" dirty="0" err="1">
                <a:solidFill>
                  <a:schemeClr val="tx1"/>
                </a:solidFill>
                <a:effectLst/>
                <a:latin typeface="+mn-lt"/>
                <a:ea typeface="+mn-ea"/>
                <a:cs typeface="+mn-cs"/>
              </a:rPr>
              <a:t>mergetool</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398466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Notes:
</a:t>
            </a:r>
            <a:r>
              <a:rPr lang="en-US" b="0" i="1" dirty="0" smtClean="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smtClean="0"/>
              <a:t>Please present the Participant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b="1" dirty="0" smtClean="0">
                <a:latin typeface="+mn-lt"/>
                <a:cs typeface="+mn-cs"/>
              </a:rPr>
              <a:t>Participant Notes</a:t>
            </a:r>
            <a:r>
              <a:rPr lang="en-US" sz="1200" dirty="0" smtClean="0">
                <a:latin typeface="+mn-lt"/>
                <a:cs typeface="+mn-cs"/>
              </a:rPr>
              <a:t>:</a:t>
            </a:r>
            <a:r>
              <a:rPr dirty="0"/>
              <a:t>
There are between four to six thousands developers for Linux OS.
</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7104">
              <a:defRPr/>
            </a:pPr>
            <a:r>
              <a:rPr lang="en-US" sz="1200" b="1" i="1" dirty="0" smtClean="0">
                <a:latin typeface="+mn-lt"/>
                <a:cs typeface="+mn-cs"/>
              </a:rPr>
              <a:t>Instructor</a:t>
            </a:r>
            <a:r>
              <a:rPr lang="en-US" sz="1200" b="1" i="1" baseline="0" dirty="0" smtClean="0">
                <a:latin typeface="+mn-lt"/>
                <a:cs typeface="+mn-cs"/>
              </a:rPr>
              <a:t> Notes:</a:t>
            </a:r>
          </a:p>
          <a:p>
            <a:pPr marL="0" indent="0" eaLnBrk="1" hangingPunct="1">
              <a:buFontTx/>
              <a:buNone/>
            </a:pPr>
            <a:r>
              <a:rPr lang="en-US" i="1" dirty="0" smtClean="0">
                <a:latin typeface="Arial" pitchFamily="34" charset="0"/>
                <a:cs typeface="Arial" pitchFamily="34" charset="0"/>
              </a:rPr>
              <a:t>Instructor Notes are the</a:t>
            </a:r>
            <a:r>
              <a:rPr lang="en-US" i="1" baseline="0" dirty="0" smtClean="0">
                <a:latin typeface="Arial" pitchFamily="34" charset="0"/>
                <a:cs typeface="Arial" pitchFamily="34" charset="0"/>
              </a:rPr>
              <a:t> same as Participant Notes.</a:t>
            </a:r>
          </a:p>
          <a:p>
            <a:pPr marL="0" indent="0" eaLnBrk="1" hangingPunct="1">
              <a:buFontTx/>
              <a:buNone/>
            </a:pPr>
            <a:r>
              <a:rPr lang="en-US" i="1" baseline="0" dirty="0" smtClean="0">
                <a:latin typeface="Arial" pitchFamily="34" charset="0"/>
                <a:cs typeface="Arial" pitchFamily="34" charset="0"/>
              </a:rPr>
              <a:t>Please present the Participant Notes.</a:t>
            </a:r>
          </a:p>
          <a:p>
            <a:pPr defTabSz="987104">
              <a:defRPr/>
            </a:pPr>
            <a:endParaRPr lang="en-US" sz="1200" dirty="0" smtClean="0">
              <a:latin typeface="+mn-lt"/>
              <a:cs typeface="+mn-cs"/>
            </a:endParaRPr>
          </a:p>
          <a:p>
            <a:pPr defTabSz="987104">
              <a:defRPr/>
            </a:pP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This is an example of a message you will see when two people edited the same line and </a:t>
            </a:r>
            <a:r>
              <a:rPr lang="en-US" dirty="0" err="1" smtClean="0"/>
              <a:t>git</a:t>
            </a:r>
            <a:r>
              <a:rPr lang="en-US" dirty="0" smtClean="0"/>
              <a:t> cannot decide which commit is right.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1338620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smtClean="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Purpose</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Instruction Time Estimate</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Instructions</a:t>
            </a:r>
            <a:r>
              <a:rPr lang="en-US" i="1" dirty="0" smtClean="0">
                <a:latin typeface="Arial" pitchFamily="34" charset="0"/>
                <a:ea typeface="MS PGothic" pitchFamily="34" charset="-128"/>
                <a:cs typeface="Arial" pitchFamily="34" charset="0"/>
              </a:rPr>
              <a:t>:</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Answer</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Follow-up/Debrief</a:t>
            </a:r>
            <a:r>
              <a:rPr lang="en-US" i="1" dirty="0" smtClean="0">
                <a:latin typeface="Arial" pitchFamily="34" charset="0"/>
                <a:ea typeface="MS PGothic" pitchFamily="34" charset="-128"/>
                <a:cs typeface="Arial" pitchFamily="34" charset="0"/>
              </a:rPr>
              <a:t>:</a:t>
            </a:r>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Keep your changes </a:t>
            </a:r>
            <a:r>
              <a:rPr lang="en-IN" sz="1200" b="0" i="0" kern="1200" dirty="0" smtClean="0">
                <a:solidFill>
                  <a:schemeClr val="tx1"/>
                </a:solidFill>
                <a:effectLst/>
                <a:latin typeface="+mn-lt"/>
                <a:ea typeface="+mn-ea"/>
                <a:cs typeface="+mn-cs"/>
              </a:rPr>
              <a:t>small.</a:t>
            </a:r>
            <a:endParaRPr lang="en-I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Rebase with your main branch (generally master) when it </a:t>
            </a:r>
            <a:r>
              <a:rPr lang="en-US" sz="1200" b="0" i="0" kern="1200" dirty="0" smtClean="0">
                <a:solidFill>
                  <a:schemeClr val="tx1"/>
                </a:solidFill>
                <a:effectLst/>
                <a:latin typeface="+mn-lt"/>
                <a:ea typeface="+mn-ea"/>
                <a:cs typeface="+mn-cs"/>
              </a:rPr>
              <a:t>changes.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Review pull requests faster and merge them </a:t>
            </a:r>
            <a:r>
              <a:rPr lang="en-US" sz="1200" b="0" i="0" kern="1200" dirty="0" smtClean="0">
                <a:solidFill>
                  <a:schemeClr val="tx1"/>
                </a:solidFill>
                <a:effectLst/>
                <a:latin typeface="+mn-lt"/>
                <a:ea typeface="+mn-ea"/>
                <a:cs typeface="+mn-cs"/>
              </a:rPr>
              <a:t>to the </a:t>
            </a:r>
            <a:r>
              <a:rPr lang="en-US" sz="1200" b="0" i="0" kern="1200" dirty="0">
                <a:solidFill>
                  <a:schemeClr val="tx1"/>
                </a:solidFill>
                <a:effectLst/>
                <a:latin typeface="+mn-lt"/>
                <a:ea typeface="+mn-ea"/>
                <a:cs typeface="+mn-cs"/>
              </a:rPr>
              <a:t>main </a:t>
            </a:r>
            <a:r>
              <a:rPr lang="en-US" sz="1200" b="0" i="0" kern="1200" dirty="0" smtClean="0">
                <a:solidFill>
                  <a:schemeClr val="tx1"/>
                </a:solidFill>
                <a:effectLst/>
                <a:latin typeface="+mn-lt"/>
                <a:ea typeface="+mn-ea"/>
                <a:cs typeface="+mn-cs"/>
              </a:rPr>
              <a:t>branch.</a:t>
            </a:r>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57</a:t>
            </a:fld>
            <a:endParaRPr lang="en-US" dirty="0"/>
          </a:p>
        </p:txBody>
      </p:sp>
    </p:spTree>
    <p:extLst>
      <p:ext uri="{BB962C8B-B14F-4D97-AF65-F5344CB8AC3E}">
        <p14:creationId xmlns:p14="http://schemas.microsoft.com/office/powerpoint/2010/main" val="3661336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dirty="0"/>
          </a:p>
          <a:p>
            <a:r>
              <a:rPr lang="en-US" sz="1200" b="0" i="0" kern="1200" dirty="0">
                <a:solidFill>
                  <a:schemeClr val="tx1"/>
                </a:solidFill>
                <a:effectLst/>
                <a:latin typeface="+mn-lt"/>
                <a:ea typeface="+mn-ea"/>
                <a:cs typeface="+mn-cs"/>
              </a:rPr>
              <a:t>Tagging is done with git tag, and the tags that are created </a:t>
            </a:r>
            <a:r>
              <a:rPr lang="en-US" sz="1200" b="0" i="0" kern="1200" dirty="0" smtClean="0">
                <a:solidFill>
                  <a:schemeClr val="tx1"/>
                </a:solidFill>
                <a:effectLst/>
                <a:latin typeface="+mn-lt"/>
                <a:ea typeface="+mn-ea"/>
                <a:cs typeface="+mn-cs"/>
              </a:rPr>
              <a:t>using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tag are the base for the commit identifiers git describe creates. In another words, in Git you don't tag branches. You are </a:t>
            </a:r>
            <a:r>
              <a:rPr lang="en-US" sz="1200" b="0" i="0" kern="1200" dirty="0" smtClean="0">
                <a:solidFill>
                  <a:schemeClr val="tx1"/>
                </a:solidFill>
                <a:effectLst/>
                <a:latin typeface="+mn-lt"/>
                <a:ea typeface="+mn-ea"/>
                <a:cs typeface="+mn-cs"/>
              </a:rPr>
              <a:t>tagging commits</a:t>
            </a:r>
            <a:r>
              <a:rPr lang="en-US" sz="1200" b="0" i="0" kern="1200" dirty="0">
                <a:solidFill>
                  <a:schemeClr val="tx1"/>
                </a:solidFill>
                <a:effectLst/>
                <a:latin typeface="+mn-lt"/>
                <a:ea typeface="+mn-ea"/>
                <a:cs typeface="+mn-cs"/>
              </a:rPr>
              <a:t>. It is correct to say that tag is just an annotated pointer to a commit.</a:t>
            </a:r>
            <a:endParaRPr lang="en-IN" b="0" dirty="0"/>
          </a:p>
        </p:txBody>
      </p:sp>
      <p:sp>
        <p:nvSpPr>
          <p:cNvPr id="4" name="Slide Number Placeholder 3"/>
          <p:cNvSpPr>
            <a:spLocks noGrp="1"/>
          </p:cNvSpPr>
          <p:nvPr>
            <p:ph type="sldNum" sz="quarter" idx="10"/>
          </p:nvPr>
        </p:nvSpPr>
        <p:spPr/>
        <p:txBody>
          <a:bodyPr/>
          <a:lstStyle/>
          <a:p>
            <a:fld id="{71B1AA27-3892-4360-B986-D6B124C223BF}" type="slidenum">
              <a:rPr lang="en-US" smtClean="0"/>
              <a:t>58</a:t>
            </a:fld>
            <a:endParaRPr lang="en-US" dirty="0"/>
          </a:p>
        </p:txBody>
      </p:sp>
    </p:spTree>
    <p:extLst>
      <p:ext uri="{BB962C8B-B14F-4D97-AF65-F5344CB8AC3E}">
        <p14:creationId xmlns:p14="http://schemas.microsoft.com/office/powerpoint/2010/main" val="1575840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r>
              <a:rPr lang="en-US" b="1" dirty="0" smtClean="0"/>
              <a:t>:</a:t>
            </a:r>
            <a:endParaRPr lang="en-IN" b="0" dirty="0"/>
          </a:p>
          <a:p>
            <a:r>
              <a:rPr lang="en-US" sz="1200" b="0" i="0" kern="1200" dirty="0">
                <a:solidFill>
                  <a:schemeClr val="tx1"/>
                </a:solidFill>
                <a:effectLst/>
                <a:latin typeface="+mn-lt"/>
                <a:ea typeface="+mn-ea"/>
                <a:cs typeface="+mn-cs"/>
              </a:rPr>
              <a:t>Pull requests let you tell others about changes you've pushed to a </a:t>
            </a:r>
            <a:r>
              <a:rPr lang="en-US" sz="1200" b="0" i="0" kern="1200" dirty="0" err="1">
                <a:solidFill>
                  <a:schemeClr val="tx1"/>
                </a:solidFill>
                <a:effectLst/>
                <a:latin typeface="+mn-lt"/>
                <a:ea typeface="+mn-ea"/>
                <a:cs typeface="+mn-cs"/>
              </a:rPr>
              <a:t>GitHubrepository</a:t>
            </a:r>
            <a:r>
              <a:rPr lang="en-US" sz="1200" b="0" i="0" kern="1200" dirty="0">
                <a:solidFill>
                  <a:schemeClr val="tx1"/>
                </a:solidFill>
                <a:effectLst/>
                <a:latin typeface="+mn-lt"/>
                <a:ea typeface="+mn-ea"/>
                <a:cs typeface="+mn-cs"/>
              </a:rPr>
              <a:t>. Once a pull request is sent, interested parties can review the set of changes, discuss potential modifications, and even push follow-up commits if necessary.</a:t>
            </a:r>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59</a:t>
            </a:fld>
            <a:endParaRPr lang="en-US" dirty="0"/>
          </a:p>
        </p:txBody>
      </p:sp>
    </p:spTree>
    <p:extLst>
      <p:ext uri="{BB962C8B-B14F-4D97-AF65-F5344CB8AC3E}">
        <p14:creationId xmlns:p14="http://schemas.microsoft.com/office/powerpoint/2010/main" val="1454744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smtClean="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Purpose</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Instruction Time Estimate</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Instructions</a:t>
            </a:r>
            <a:r>
              <a:rPr lang="en-US" i="1" dirty="0" smtClean="0">
                <a:latin typeface="Arial" pitchFamily="34" charset="0"/>
                <a:ea typeface="MS PGothic" pitchFamily="34" charset="-128"/>
                <a:cs typeface="Arial" pitchFamily="34" charset="0"/>
              </a:rPr>
              <a:t>:</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Answer</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Follow-up/Debrief</a:t>
            </a:r>
            <a:r>
              <a:rPr lang="en-US" i="1" dirty="0" smtClean="0">
                <a:latin typeface="Arial" pitchFamily="34" charset="0"/>
                <a:ea typeface="MS PGothic" pitchFamily="34" charset="-128"/>
                <a:cs typeface="Arial" pitchFamily="34" charset="0"/>
              </a:rPr>
              <a:t>:</a:t>
            </a:r>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smtClean="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Purpose</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Instruction Time Estimate</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Instructions</a:t>
            </a:r>
            <a:r>
              <a:rPr lang="en-US" i="1" dirty="0" smtClean="0">
                <a:latin typeface="Arial" pitchFamily="34" charset="0"/>
                <a:ea typeface="MS PGothic" pitchFamily="34" charset="-128"/>
                <a:cs typeface="Arial" pitchFamily="34" charset="0"/>
              </a:rPr>
              <a:t>:</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Answer</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Follow-up/Debrief</a:t>
            </a:r>
            <a:r>
              <a:rPr lang="en-US" i="1" dirty="0" smtClean="0">
                <a:latin typeface="Arial" pitchFamily="34" charset="0"/>
                <a:ea typeface="MS PGothic" pitchFamily="34" charset="-128"/>
                <a:cs typeface="Arial" pitchFamily="34" charset="0"/>
              </a:rPr>
              <a:t>:</a:t>
            </a:r>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smtClean="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Purpose</a:t>
            </a:r>
            <a:r>
              <a:rPr lang="en-US" i="1"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smtClean="0">
                <a:latin typeface="Arial" pitchFamily="34" charset="0"/>
                <a:ea typeface="MS PGothic" pitchFamily="34" charset="-128"/>
                <a:cs typeface="Arial" pitchFamily="34" charset="0"/>
              </a:rPr>
              <a:t>Instruction </a:t>
            </a:r>
            <a:r>
              <a:rPr lang="en-US" b="1" i="1" dirty="0" smtClean="0">
                <a:latin typeface="Arial" pitchFamily="34" charset="0"/>
                <a:ea typeface="MS PGothic" pitchFamily="34" charset="-128"/>
                <a:cs typeface="Arial" pitchFamily="34" charset="0"/>
              </a:rPr>
              <a:t>Time Estimate</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Instructions</a:t>
            </a:r>
            <a:r>
              <a:rPr lang="en-US" i="1" dirty="0" smtClean="0">
                <a:latin typeface="Arial" pitchFamily="34" charset="0"/>
                <a:ea typeface="MS PGothic" pitchFamily="34" charset="-128"/>
                <a:cs typeface="Arial" pitchFamily="34" charset="0"/>
              </a:rPr>
              <a:t>:</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Answer</a:t>
            </a:r>
            <a:r>
              <a:rPr lang="en-US" i="1" dirty="0" smtClean="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smtClean="0">
                <a:latin typeface="Arial" pitchFamily="34" charset="0"/>
                <a:ea typeface="MS PGothic" pitchFamily="34" charset="-128"/>
                <a:cs typeface="Arial" pitchFamily="34" charset="0"/>
              </a:rPr>
              <a:t>Follow-up/Debrief</a:t>
            </a:r>
            <a:r>
              <a:rPr lang="en-US" i="1" dirty="0" smtClean="0">
                <a:latin typeface="Arial" pitchFamily="34" charset="0"/>
                <a:ea typeface="MS PGothic" pitchFamily="34" charset="-128"/>
                <a:cs typeface="Arial" pitchFamily="34" charset="0"/>
              </a:rPr>
              <a:t>:</a:t>
            </a:r>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Notes:
</a:t>
            </a:r>
            <a:r>
              <a:rPr lang="en-US" b="0" i="1" dirty="0" smtClean="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smtClean="0"/>
              <a:t>Please present the Participant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b="1" dirty="0" smtClean="0">
                <a:latin typeface="+mn-lt"/>
                <a:cs typeface="+mn-cs"/>
              </a:rPr>
              <a:t>Participant Notes</a:t>
            </a:r>
            <a:r>
              <a:rPr lang="en-US" sz="1200" dirty="0" smtClean="0">
                <a:latin typeface="+mn-lt"/>
                <a:cs typeface="+mn-cs"/>
              </a:rPr>
              <a: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a:t>Instructor Notes:
</a:t>
            </a:r>
            <a:r>
              <a:rPr lang="en-US" b="0" i="1" dirty="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Participant Notes:</a:t>
            </a:r>
          </a:p>
          <a:p>
            <a:r>
              <a:rPr dirty="0" smtClean="0"/>
              <a:t>This </a:t>
            </a:r>
            <a:r>
              <a:rPr dirty="0"/>
              <a:t>picture illustrates the concept of cloning vs. checkout. In cloning (Git),
each repository stores a complete history, with all versions. By contrast, 
in checkout (Subversion), the central server stores all repositories, while
the developer's local repository contains only one version at a time, in its own 
separate directory.
</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Notes:
</a:t>
            </a:r>
            <a:r>
              <a:rPr lang="en-US" b="0" i="1" dirty="0" smtClean="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smtClean="0"/>
              <a:t>Please present the Participant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b="1" dirty="0" smtClean="0">
                <a:latin typeface="+mn-lt"/>
                <a:cs typeface="+mn-cs"/>
              </a:rPr>
              <a:t>Participant Notes</a:t>
            </a:r>
            <a:r>
              <a:rPr lang="en-US" sz="1200" dirty="0" smtClean="0">
                <a:latin typeface="+mn-lt"/>
                <a:cs typeface="+mn-cs"/>
              </a:rPr>
              <a: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We are going to review the terminology in subsequent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11</a:t>
            </a:fld>
            <a:endParaRPr lang="en-US" dirty="0"/>
          </a:p>
        </p:txBody>
      </p:sp>
    </p:spTree>
    <p:extLst>
      <p:ext uri="{BB962C8B-B14F-4D97-AF65-F5344CB8AC3E}">
        <p14:creationId xmlns:p14="http://schemas.microsoft.com/office/powerpoint/2010/main" val="2669625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1" dirty="0" smtClean="0"/>
              <a:t>Instructor Notes:
</a:t>
            </a:r>
            <a:r>
              <a:rPr lang="en-US" b="0" i="1" dirty="0" smtClean="0"/>
              <a:t>Instructor Notes are the same as Participant Notes.</a:t>
            </a:r>
          </a:p>
          <a:p>
            <a:pPr marL="0" marR="0" lvl="0" indent="0" algn="l" defTabSz="914400" rtl="0" eaLnBrk="1" fontAlgn="auto" latinLnBrk="0" hangingPunct="1">
              <a:lnSpc>
                <a:spcPct val="100000"/>
              </a:lnSpc>
              <a:spcBef>
                <a:spcPts val="0"/>
              </a:spcBef>
              <a:spcAft>
                <a:spcPts val="0"/>
              </a:spcAft>
              <a:buClrTx/>
              <a:buSzTx/>
              <a:buFontTx/>
              <a:buNone/>
              <a:defRPr/>
            </a:pPr>
            <a:r>
              <a:rPr lang="en-US" b="0" i="1" dirty="0" smtClean="0"/>
              <a:t>Please present the Participant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b="1" dirty="0" smtClean="0">
                <a:latin typeface="+mn-lt"/>
                <a:cs typeface="+mn-cs"/>
              </a:rPr>
              <a:t>Participant Notes</a:t>
            </a:r>
            <a:r>
              <a:rPr lang="en-US" sz="1200" dirty="0" smtClean="0">
                <a:latin typeface="+mn-lt"/>
                <a:cs typeface="+mn-cs"/>
              </a:rPr>
              <a:t>:</a:t>
            </a:r>
            <a:endParaRPr lang="en-US" dirty="0" smtClean="0"/>
          </a:p>
          <a:p>
            <a:r>
              <a:rPr lang="en-US" dirty="0" smtClean="0"/>
              <a:t>This describes our approach in subsequent slides.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2638329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xmlns=""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xmlns="" id="{763FAFB6-26AF-42D0-9AFD-7653A33D6836}"/>
              </a:ext>
            </a:extLst>
          </p:cNvPr>
          <p:cNvSpPr>
            <a:spLocks noGrp="1"/>
          </p:cNvSpPr>
          <p:nvPr>
            <p:ph type="dt" sz="half" idx="14"/>
          </p:nvPr>
        </p:nvSpPr>
        <p:spPr bwMode="gray"/>
        <p:txBody>
          <a:bodyPr/>
          <a:lstStyle/>
          <a:p>
            <a:fld id="{7A73C093-F8F5-43A1-8BD1-041322672787}" type="datetime1">
              <a:rPr lang="en-US" smtClean="0"/>
              <a:t>7/12/2018</a:t>
            </a:fld>
            <a:endParaRPr lang="en-US" dirty="0"/>
          </a:p>
        </p:txBody>
      </p:sp>
      <p:pic>
        <p:nvPicPr>
          <p:cNvPr id="7" name="Picture 6">
            <a:extLst>
              <a:ext uri="{FF2B5EF4-FFF2-40B4-BE49-F238E27FC236}">
                <a16:creationId xmlns:a16="http://schemas.microsoft.com/office/drawing/2014/main" xmlns=""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43E92FD1-A1E0-4901-83EB-ABADD128A956}"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xmlns=""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xmlns=""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xmlns=""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xmlns=""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DA99373B-DD12-49BD-B67F-D133A72C5A5A}"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xmlns=""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D5D3AB49-838B-4EE5-B903-9448D92F82CF}"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xmlns=""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95ADB036-2CD8-4636-AB06-C626677186DD}"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xmlns=""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E2F5A245-1C8C-46EB-9F06-8668CCAA61B0}"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xmlns=""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7CA5B0E-84A3-4FFD-A695-8B163ABBE315}"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xmlns=""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xmlns=""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E21C614D-BCC0-4FA3-A035-0A0A56E3D8C7}"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xmlns=""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xmlns=""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223712C8-D436-4977-87BE-EE83EFFACA4C}"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xmlns=""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xmlns=""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7FD0511C-3A69-4F93-83A1-912336FA02D0}"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xmlns=""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xmlns=""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7506A6E9-DB69-4FD5-905C-639BAADB8E1D}"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xmlns=""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xmlns=""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xmlns="" id="{4292C5A5-93D8-46FA-9FF4-4D3FFCD21684}"/>
              </a:ext>
            </a:extLst>
          </p:cNvPr>
          <p:cNvSpPr>
            <a:spLocks noGrp="1"/>
          </p:cNvSpPr>
          <p:nvPr>
            <p:ph type="dt" sz="half" idx="14"/>
          </p:nvPr>
        </p:nvSpPr>
        <p:spPr/>
        <p:txBody>
          <a:bodyPr/>
          <a:lstStyle/>
          <a:p>
            <a:fld id="{00C611DF-2B35-4A3D-99BD-DF226C65D6CB}" type="datetime1">
              <a:rPr lang="en-US" smtClean="0"/>
              <a:t>7/12/2018</a:t>
            </a:fld>
            <a:endParaRPr lang="en-US" dirty="0"/>
          </a:p>
        </p:txBody>
      </p:sp>
      <p:pic>
        <p:nvPicPr>
          <p:cNvPr id="12" name="Picture 11">
            <a:extLst>
              <a:ext uri="{FF2B5EF4-FFF2-40B4-BE49-F238E27FC236}">
                <a16:creationId xmlns:a16="http://schemas.microsoft.com/office/drawing/2014/main" xmlns=""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32BB2769-39A5-494E-9619-34349C06B79B}"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xmlns=""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157B5714-1847-44D8-BF0E-0A0FF5960443}"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xmlns=""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A28C86BE-E16F-4B0A-A461-BC4CD33C27F5}"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xmlns=""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70AE4B6-6A73-4D05-8F42-E0902625514E}"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xmlns=""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xmlns=""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D432E649-793C-4133-9149-6629CA681A41}"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xmlns=""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xmlns=""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D8842E05-46DF-41E5-A7E9-6FC9C10240C2}"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xmlns=""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xmlns=""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84E72A-E424-496B-A4B0-91AC6D205BC6}" type="datetime1">
              <a:rPr lang="en-US" smtClean="0"/>
              <a:t>7/12/2018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xmlns=""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xmlns=""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xmlns=""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xmlns=""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xmlns="" id="{10B9D10F-4F85-47EB-BB69-0ED9FC2465EB}"/>
              </a:ext>
            </a:extLst>
          </p:cNvPr>
          <p:cNvSpPr>
            <a:spLocks noGrp="1"/>
          </p:cNvSpPr>
          <p:nvPr>
            <p:ph type="dt" sz="half" idx="14"/>
          </p:nvPr>
        </p:nvSpPr>
        <p:spPr/>
        <p:txBody>
          <a:bodyPr/>
          <a:lstStyle/>
          <a:p>
            <a:fld id="{19BA6D35-A19A-4956-A7FD-E7D98AD8EFCA}" type="datetime1">
              <a:rPr lang="en-US" smtClean="0"/>
              <a:t>7/12/2018</a:t>
            </a:fld>
            <a:endParaRPr lang="en-US" dirty="0"/>
          </a:p>
        </p:txBody>
      </p:sp>
      <p:pic>
        <p:nvPicPr>
          <p:cNvPr id="12" name="Picture 11">
            <a:extLst>
              <a:ext uri="{FF2B5EF4-FFF2-40B4-BE49-F238E27FC236}">
                <a16:creationId xmlns:a16="http://schemas.microsoft.com/office/drawing/2014/main" xmlns=""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xmlns=""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xmlns=""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5FA0B-CB8D-4252-90AC-3509F94E63F0}" type="datetime1">
              <a:rPr lang="en-US" smtClean="0"/>
              <a:t>7/12/2018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xmlns=""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xmlns=""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xmlns=""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xmlns=""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48F917-7C5B-4D7E-BD93-76F47F1943E1}"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xmlns=""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7C6CADC-C687-47B2-8F83-7F481AA59B6E}"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xmlns=""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92F38A37-9905-45F7-A117-7F1E0B6B417E}"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xmlns=""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C8757F2-95B5-4E6C-AEBB-DAE5F5EAE353}"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xmlns=""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803F125-B75E-4104-8AD1-FB31A94ED86F}"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xmlns=""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xmlns=""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1539055D-D186-4B8F-9D78-F1D8A02C7B70}"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xmlns=""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xmlns=""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xmlns=""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xmlns="" id="{EA33E926-4D19-4F32-8112-EB03CC209DF3}"/>
              </a:ext>
            </a:extLst>
          </p:cNvPr>
          <p:cNvSpPr>
            <a:spLocks noGrp="1"/>
          </p:cNvSpPr>
          <p:nvPr>
            <p:ph type="dt" sz="half" idx="18"/>
          </p:nvPr>
        </p:nvSpPr>
        <p:spPr/>
        <p:txBody>
          <a:bodyPr/>
          <a:lstStyle/>
          <a:p>
            <a:fld id="{A5126577-15E1-462B-AA97-DEB226E080E2}" type="datetime1">
              <a:rPr lang="en-US" smtClean="0"/>
              <a:t>7/12/2018</a:t>
            </a:fld>
            <a:endParaRPr lang="en-US" dirty="0"/>
          </a:p>
        </p:txBody>
      </p:sp>
      <p:sp>
        <p:nvSpPr>
          <p:cNvPr id="18" name="Rectangle 17">
            <a:extLst>
              <a:ext uri="{FF2B5EF4-FFF2-40B4-BE49-F238E27FC236}">
                <a16:creationId xmlns:a16="http://schemas.microsoft.com/office/drawing/2014/main" xmlns=""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r>
              <a:rPr lang="en-US" sz="1400" dirty="0"/>
              <a:t/>
            </a: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xmlns=""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19229FA-6C3E-4340-8E50-B60325B230E3}"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xmlns=""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xmlns=""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192C580D-C8B1-4844-902F-60D494712557}"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xmlns=""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xmlns=""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07A9ABB6-8942-4E1D-B296-B7E6568B957F}"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xmlns=""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0AA5C559-3A8F-49AD-9FA0-5A51E8FDAEF8}"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xmlns=""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C091431-74C5-4F60-A567-BD6671F8DD7B}"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xmlns=""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8F4B219-CFC6-4358-B54B-A6C318FCB6A9}"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xmlns=""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2DF4C427-CB8E-4A06-9A28-7E4ED338A3EB}"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xmlns=""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xmlns=""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8A13F6A-8BDF-42A8-BA76-3C86EE5A88E9}"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xmlns=""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xmlns=""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937FF65-8E9A-478F-A04C-72AD2087E501}"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xmlns=""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xmlns=""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9413846-23DC-4942-8EF8-6A9D281712BE}"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xmlns=""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21DF9B2-920E-43BE-9CD2-7A522CA68B9B}" type="datetime1">
              <a:rPr lang="en-US" smtClean="0"/>
              <a:t>7/12/2018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xmlns=""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xmlns=""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xmlns=""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xmlns=""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D216A076-F75B-4929-9124-E0B46626D6F5}" type="datetime1">
              <a:rPr lang="en-US" smtClean="0">
                <a:solidFill>
                  <a:srgbClr val="000000"/>
                </a:solidFill>
                <a:ea typeface="Osaka" pitchFamily="1" charset="-128"/>
              </a:rPr>
              <a:t>7/12/2018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xmlns=""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xmlns=""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xmlns=""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xmlns=""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C2C5853-F769-45B9-8510-EAE5CE368D69}" type="datetime1">
              <a:rPr lang="en-US" smtClean="0"/>
              <a:t>7/12/2018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xmlns=""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666FF771-2D60-4838-845A-DD6DD28B3CF9}" type="datetime1">
              <a:rPr lang="en-US" smtClean="0"/>
              <a:t>7/12/2018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xmlns=""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4E66C2FE-CBF1-46C3-A863-0703F816C758}" type="datetime1">
              <a:rPr lang="en-US" smtClean="0"/>
              <a:t>7/12/2018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8100FD46-37B8-446D-AE8E-35463FC393B5}" type="datetime1">
              <a:rPr lang="en-US" smtClean="0"/>
              <a:t>7/12/2018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hf hdr="0" dt="0"/>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6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xml"/><Relationship Id="rId1" Type="http://schemas.openxmlformats.org/officeDocument/2006/relationships/tags" Target="../tags/tag6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6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3.xml"/><Relationship Id="rId1" Type="http://schemas.openxmlformats.org/officeDocument/2006/relationships/tags" Target="../tags/tag6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3.xml"/><Relationship Id="rId1" Type="http://schemas.openxmlformats.org/officeDocument/2006/relationships/tags" Target="../tags/tag6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tags" Target="../tags/tag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comments" Target="../comments/commen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3.xml"/><Relationship Id="rId1" Type="http://schemas.openxmlformats.org/officeDocument/2006/relationships/tags" Target="../tags/tag6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3.xml"/><Relationship Id="rId1" Type="http://schemas.openxmlformats.org/officeDocument/2006/relationships/tags" Target="../tags/tag6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3.xml"/><Relationship Id="rId1" Type="http://schemas.openxmlformats.org/officeDocument/2006/relationships/tags" Target="../tags/tag6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3.xml"/><Relationship Id="rId1" Type="http://schemas.openxmlformats.org/officeDocument/2006/relationships/tags" Target="../tags/tag70.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rPr dirty="0" smtClean="0"/>
              <a:t>Git</a:t>
            </a:r>
            <a:r>
              <a:rPr lang="en-US" dirty="0" smtClean="0"/>
              <a:t> for Developers</a:t>
            </a:r>
            <a:endParaRPr dirty="0"/>
          </a:p>
        </p:txBody>
      </p:sp>
      <p:sp>
        <p:nvSpPr>
          <p:cNvPr id="3" name="Subtitle 2"/>
          <p:cNvSpPr>
            <a:spLocks noGrp="1"/>
          </p:cNvSpPr>
          <p:nvPr>
            <p:ph type="subTitle" idx="1"/>
          </p:nvPr>
        </p:nvSpPr>
        <p:spPr/>
        <p:txBody>
          <a:bodyPr/>
          <a:lstStyle/>
          <a:p>
            <a:endParaRPr/>
          </a:p>
        </p:txBody>
      </p:sp>
      <p:sp>
        <p:nvSpPr>
          <p:cNvPr id="4" name="Text Placeholder 3"/>
          <p:cNvSpPr>
            <a:spLocks noGrp="1"/>
          </p:cNvSpPr>
          <p:nvPr>
            <p:ph type="body" sz="quarter" idx="13"/>
          </p:nvPr>
        </p:nvSpPr>
        <p:spPr/>
        <p:txBody>
          <a:bodyPr/>
          <a:lstStyle/>
          <a:p>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Git vs. Subversion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git-vs-subversion.png"/>
          <p:cNvPicPr>
            <a:picLocks noChangeAspect="1"/>
          </p:cNvPicPr>
          <p:nvPr/>
        </p:nvPicPr>
        <p:blipFill>
          <a:blip r:embed="rId3"/>
          <a:stretch>
            <a:fillRect/>
          </a:stretch>
        </p:blipFill>
        <p:spPr>
          <a:xfrm>
            <a:off x="328953" y="1443037"/>
            <a:ext cx="8465984" cy="4700307"/>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Terminology</a:t>
            </a:r>
          </a:p>
        </p:txBody>
      </p:sp>
      <p:graphicFrame>
        <p:nvGraphicFramePr>
          <p:cNvPr id="4" name="Table 3"/>
          <p:cNvGraphicFramePr>
            <a:graphicFrameLocks noGrp="1"/>
          </p:cNvGraphicFramePr>
          <p:nvPr>
            <p:extLst>
              <p:ext uri="{D42A27DB-BD31-4B8C-83A1-F6EECF244321}">
                <p14:modId xmlns:p14="http://schemas.microsoft.com/office/powerpoint/2010/main" val="2332588017"/>
              </p:ext>
            </p:extLst>
          </p:nvPr>
        </p:nvGraphicFramePr>
        <p:xfrm>
          <a:off x="371475" y="1394546"/>
          <a:ext cx="8297333" cy="3782703"/>
        </p:xfrm>
        <a:graphic>
          <a:graphicData uri="http://schemas.openxmlformats.org/drawingml/2006/table">
            <a:tbl>
              <a:tblPr firstRow="1" bandRow="1">
                <a:tableStyleId>{2D5ABB26-0587-4C30-8999-92F81FD0307C}</a:tableStyleId>
              </a:tblPr>
              <a:tblGrid>
                <a:gridCol w="8297333">
                  <a:extLst>
                    <a:ext uri="{9D8B030D-6E8A-4147-A177-3AD203B41FA5}">
                      <a16:colId xmlns="" xmlns:a16="http://schemas.microsoft.com/office/drawing/2014/main" val="20000"/>
                    </a:ext>
                  </a:extLst>
                </a:gridCol>
              </a:tblGrid>
              <a:tr h="258918">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mj-lt"/>
                          <a:cs typeface="Century Gothic"/>
                        </a:rPr>
                        <a:t> </a:t>
                      </a:r>
                      <a:r>
                        <a:rPr lang="en-US" sz="1600" dirty="0" smtClean="0"/>
                        <a:t> Key concepts</a:t>
                      </a:r>
                      <a:r>
                        <a:rPr lang="en-US" sz="1600" b="0" dirty="0">
                          <a:solidFill>
                            <a:schemeClr val="tx1"/>
                          </a:solidFill>
                          <a:latin typeface="+mj-lt"/>
                        </a:rPr>
                        <a:t>:</a:t>
                      </a:r>
                      <a:endParaRPr lang="en-US" sz="1600" dirty="0" smtClean="0"/>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 xmlns:a16="http://schemas.microsoft.com/office/drawing/2014/main" val="10000"/>
                  </a:ext>
                </a:extLst>
              </a:tr>
              <a:tr h="246458">
                <a:tc>
                  <a:txBody>
                    <a:bodyPr/>
                    <a:lstStyle/>
                    <a:p>
                      <a:r>
                        <a:rPr lang="en-US" sz="1600" dirty="0" smtClean="0"/>
                        <a:t>Repository</a:t>
                      </a:r>
                      <a:endParaRPr lang="en-US" sz="1600" dirty="0"/>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 xmlns:a16="http://schemas.microsoft.com/office/drawing/2014/main" val="10001"/>
                  </a:ext>
                </a:extLst>
              </a:tr>
              <a:tr h="431529">
                <a:tc>
                  <a:txBody>
                    <a:bodyPr/>
                    <a:lstStyle/>
                    <a:p>
                      <a:r>
                        <a:rPr lang="en-US" sz="1600" dirty="0" smtClean="0"/>
                        <a:t>Working </a:t>
                      </a:r>
                      <a:r>
                        <a:rPr lang="en-US" sz="1600" dirty="0" smtClean="0"/>
                        <a:t>copy</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31529">
                <a:tc>
                  <a:txBody>
                    <a:bodyPr/>
                    <a:lstStyle/>
                    <a:p>
                      <a:r>
                        <a:rPr lang="en-US" sz="1600" dirty="0" smtClean="0"/>
                        <a:t>Index/Staging area</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E35">
                        <a:alpha val="12157"/>
                      </a:srgbClr>
                    </a:solidFill>
                  </a:tcPr>
                </a:tc>
              </a:tr>
              <a:tr h="431529">
                <a:tc>
                  <a:txBody>
                    <a:bodyPr/>
                    <a:lstStyle/>
                    <a:p>
                      <a:r>
                        <a:rPr lang="en-US" sz="1600" dirty="0" smtClean="0"/>
                        <a:t>Blobs, Trees</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r h="43152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dirty="0" smtClean="0"/>
                        <a:t>Cloning</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E35">
                        <a:alpha val="12157"/>
                      </a:srgbClr>
                    </a:solidFill>
                  </a:tcPr>
                </a:tc>
              </a:tr>
              <a:tr h="43152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dirty="0" smtClean="0"/>
                        <a:t>Remotes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r h="43152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dirty="0" smtClean="0"/>
                        <a:t>Pulling + Pushing</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E35">
                        <a:alpha val="12157"/>
                      </a:srgbClr>
                    </a:solidFill>
                  </a:tcPr>
                </a:tc>
              </a:tr>
              <a:tr h="43152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dirty="0" smtClean="0"/>
                        <a:t>Local history vs. Public history</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Footer Placeholder 2"/>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How </a:t>
            </a:r>
            <a:r>
              <a:rPr lang="en-US" dirty="0" smtClean="0"/>
              <a:t>w</a:t>
            </a:r>
            <a:r>
              <a:rPr dirty="0" smtClean="0"/>
              <a:t>e </a:t>
            </a:r>
            <a:r>
              <a:rPr lang="en-US" dirty="0" smtClean="0"/>
              <a:t>w</a:t>
            </a:r>
            <a:r>
              <a:rPr dirty="0" smtClean="0"/>
              <a:t>ill </a:t>
            </a:r>
            <a:r>
              <a:rPr dirty="0"/>
              <a:t>Approach the Terms</a:t>
            </a:r>
          </a:p>
        </p:txBody>
      </p:sp>
      <p:graphicFrame>
        <p:nvGraphicFramePr>
          <p:cNvPr id="4" name="Table 3"/>
          <p:cNvGraphicFramePr>
            <a:graphicFrameLocks noGrp="1"/>
          </p:cNvGraphicFramePr>
          <p:nvPr>
            <p:extLst>
              <p:ext uri="{D42A27DB-BD31-4B8C-83A1-F6EECF244321}">
                <p14:modId xmlns:p14="http://schemas.microsoft.com/office/powerpoint/2010/main" val="742409289"/>
              </p:ext>
            </p:extLst>
          </p:nvPr>
        </p:nvGraphicFramePr>
        <p:xfrm>
          <a:off x="371475" y="1394546"/>
          <a:ext cx="8297333" cy="1625058"/>
        </p:xfrm>
        <a:graphic>
          <a:graphicData uri="http://schemas.openxmlformats.org/drawingml/2006/table">
            <a:tbl>
              <a:tblPr firstRow="1" bandRow="1">
                <a:tableStyleId>{2D5ABB26-0587-4C30-8999-92F81FD0307C}</a:tableStyleId>
              </a:tblPr>
              <a:tblGrid>
                <a:gridCol w="8297333">
                  <a:extLst>
                    <a:ext uri="{9D8B030D-6E8A-4147-A177-3AD203B41FA5}">
                      <a16:colId xmlns="" xmlns:a16="http://schemas.microsoft.com/office/drawing/2014/main" val="20000"/>
                    </a:ext>
                  </a:extLst>
                </a:gridCol>
              </a:tblGrid>
              <a:tr h="258918">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sz="1600" dirty="0" smtClean="0"/>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 xmlns:a16="http://schemas.microsoft.com/office/drawing/2014/main" val="10000"/>
                  </a:ext>
                </a:extLst>
              </a:tr>
              <a:tr h="246458">
                <a:tc>
                  <a:txBody>
                    <a:bodyPr/>
                    <a:lstStyle/>
                    <a:p>
                      <a:r>
                        <a:rPr lang="en-US" sz="1600" dirty="0" smtClean="0"/>
                        <a:t>Define</a:t>
                      </a:r>
                      <a:endParaRPr lang="en-US" sz="1600" dirty="0"/>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 xmlns:a16="http://schemas.microsoft.com/office/drawing/2014/main" val="10001"/>
                  </a:ext>
                </a:extLst>
              </a:tr>
              <a:tr h="431529">
                <a:tc>
                  <a:txBody>
                    <a:bodyPr/>
                    <a:lstStyle/>
                    <a:p>
                      <a:r>
                        <a:rPr lang="en-US" sz="1600" dirty="0" smtClean="0"/>
                        <a:t>Give</a:t>
                      </a:r>
                      <a:r>
                        <a:rPr lang="en-US" sz="1600" baseline="0" dirty="0" smtClean="0"/>
                        <a:t> examples</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31529">
                <a:tc>
                  <a:txBody>
                    <a:bodyPr/>
                    <a:lstStyle/>
                    <a:p>
                      <a:r>
                        <a:rPr lang="en-US" sz="1600" dirty="0" smtClean="0"/>
                        <a:t>Hands-on</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E35">
                        <a:alpha val="12157"/>
                      </a:srgbClr>
                    </a:solidFill>
                  </a:tcPr>
                </a:tc>
              </a:tr>
            </a:tbl>
          </a:graphicData>
        </a:graphic>
      </p:graphicFrame>
      <p:sp>
        <p:nvSpPr>
          <p:cNvPr id="3" name="Footer Placeholder 2"/>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Repository</a:t>
            </a:r>
          </a:p>
        </p:txBody>
      </p:sp>
      <p:sp>
        <p:nvSpPr>
          <p:cNvPr id="4" name="Text Placeholder 3"/>
          <p:cNvSpPr>
            <a:spLocks noGrp="1"/>
          </p:cNvSpPr>
          <p:nvPr>
            <p:ph type="body" sz="quarter" idx="14"/>
          </p:nvPr>
        </p:nvSpPr>
        <p:spPr/>
        <p:txBody>
          <a:bodyPr/>
          <a:lstStyle/>
          <a:p>
            <a:endParaRPr lang="en-US" dirty="0" smtClean="0"/>
          </a:p>
          <a:p>
            <a:endParaRPr lang="en-US" dirty="0"/>
          </a:p>
        </p:txBody>
      </p:sp>
      <p:sp>
        <p:nvSpPr>
          <p:cNvPr id="5" name="Text Placeholder 4"/>
          <p:cNvSpPr>
            <a:spLocks noGrp="1"/>
          </p:cNvSpPr>
          <p:nvPr>
            <p:ph type="body" sz="quarter" idx="16"/>
          </p:nvPr>
        </p:nvSpPr>
        <p:spPr/>
        <p:txBody>
          <a:bodyPr/>
          <a:lstStyle/>
          <a:p>
            <a:endParaRPr lang="en-US" dirty="0" smtClean="0"/>
          </a:p>
          <a:p>
            <a:endParaRPr lang="en-US" dirty="0"/>
          </a:p>
        </p:txBody>
      </p:sp>
      <p:sp>
        <p:nvSpPr>
          <p:cNvPr id="6" name="Text Placeholder 5"/>
          <p:cNvSpPr>
            <a:spLocks noGrp="1"/>
          </p:cNvSpPr>
          <p:nvPr>
            <p:ph type="body" sz="quarter" idx="17"/>
          </p:nvPr>
        </p:nvSpPr>
        <p:spPr/>
        <p:txBody>
          <a:bodyPr/>
          <a:lstStyle/>
          <a:p>
            <a:endParaRPr lang="en-US" dirty="0" smtClean="0"/>
          </a:p>
          <a:p>
            <a:endParaRPr lang="en-US" dirty="0"/>
          </a:p>
        </p:txBody>
      </p:sp>
      <p:sp>
        <p:nvSpPr>
          <p:cNvPr id="7" name="Text Placeholder 6"/>
          <p:cNvSpPr>
            <a:spLocks noGrp="1"/>
          </p:cNvSpPr>
          <p:nvPr>
            <p:ph type="body" sz="quarter" idx="18"/>
          </p:nvPr>
        </p:nvSpPr>
        <p:spPr/>
        <p:txBody>
          <a:bodyPr anchor="ctr"/>
          <a:lstStyle/>
          <a:p>
            <a:r>
              <a:rPr lang="en-US" dirty="0"/>
              <a:t>A set of files and directories</a:t>
            </a:r>
          </a:p>
        </p:txBody>
      </p:sp>
      <p:sp>
        <p:nvSpPr>
          <p:cNvPr id="8" name="Text Placeholder 7"/>
          <p:cNvSpPr>
            <a:spLocks noGrp="1"/>
          </p:cNvSpPr>
          <p:nvPr>
            <p:ph type="body" sz="quarter" idx="19"/>
          </p:nvPr>
        </p:nvSpPr>
        <p:spPr/>
        <p:txBody>
          <a:bodyPr anchor="ctr"/>
          <a:lstStyle/>
          <a:p>
            <a:endParaRPr lang="en-US" dirty="0" smtClean="0"/>
          </a:p>
          <a:p>
            <a:r>
              <a:rPr lang="en-US" dirty="0" smtClean="0"/>
              <a:t>Historical </a:t>
            </a:r>
            <a:r>
              <a:rPr lang="en-US" dirty="0"/>
              <a:t>record of changes in the repository</a:t>
            </a:r>
          </a:p>
          <a:p>
            <a:endParaRPr lang="en-US" dirty="0"/>
          </a:p>
        </p:txBody>
      </p:sp>
      <p:sp>
        <p:nvSpPr>
          <p:cNvPr id="9" name="Text Placeholder 8"/>
          <p:cNvSpPr>
            <a:spLocks noGrp="1"/>
          </p:cNvSpPr>
          <p:nvPr>
            <p:ph type="body" sz="quarter" idx="20"/>
          </p:nvPr>
        </p:nvSpPr>
        <p:spPr/>
        <p:txBody>
          <a:bodyPr anchor="ctr"/>
          <a:lstStyle/>
          <a:p>
            <a:endParaRPr lang="en-US" dirty="0" smtClean="0"/>
          </a:p>
          <a:p>
            <a:r>
              <a:rPr lang="en-US" dirty="0" smtClean="0"/>
              <a:t>A </a:t>
            </a:r>
            <a:r>
              <a:rPr lang="en-US" dirty="0"/>
              <a:t>set of commit objects</a:t>
            </a:r>
          </a:p>
          <a:p>
            <a:endParaRPr lang="en-US" dirty="0"/>
          </a:p>
        </p:txBody>
      </p:sp>
      <p:sp>
        <p:nvSpPr>
          <p:cNvPr id="10" name="Text Placeholder 9"/>
          <p:cNvSpPr>
            <a:spLocks noGrp="1"/>
          </p:cNvSpPr>
          <p:nvPr>
            <p:ph type="body" sz="quarter" idx="21"/>
          </p:nvPr>
        </p:nvSpPr>
        <p:spPr/>
        <p:txBody>
          <a:bodyPr/>
          <a:lstStyle/>
          <a:p>
            <a:endParaRPr lang="en-US" dirty="0" smtClean="0"/>
          </a:p>
          <a:p>
            <a:endParaRPr lang="en-US" dirty="0"/>
          </a:p>
        </p:txBody>
      </p:sp>
      <p:sp>
        <p:nvSpPr>
          <p:cNvPr id="11" name="Text Placeholder 10"/>
          <p:cNvSpPr>
            <a:spLocks noGrp="1"/>
          </p:cNvSpPr>
          <p:nvPr>
            <p:ph type="body" sz="quarter" idx="22"/>
          </p:nvPr>
        </p:nvSpPr>
        <p:spPr/>
        <p:txBody>
          <a:bodyPr anchor="ctr"/>
          <a:lstStyle/>
          <a:p>
            <a:endParaRPr lang="en-US" dirty="0" smtClean="0"/>
          </a:p>
          <a:p>
            <a:r>
              <a:rPr lang="en-US" dirty="0" smtClean="0"/>
              <a:t>A </a:t>
            </a:r>
            <a:r>
              <a:rPr lang="en-US" dirty="0"/>
              <a:t>set of references to commit objects, called heads</a:t>
            </a:r>
          </a:p>
          <a:p>
            <a:endParaRPr lang="en-US" dirty="0"/>
          </a:p>
        </p:txBody>
      </p:sp>
      <p:sp>
        <p:nvSpPr>
          <p:cNvPr id="3" name="Content Placeholder 2"/>
          <p:cNvSpPr>
            <a:spLocks noGrp="1"/>
          </p:cNvSpPr>
          <p:nvPr>
            <p:ph type="body" sz="quarter" idx="13"/>
          </p:nvPr>
        </p:nvSpPr>
        <p:spPr>
          <a:xfrm>
            <a:off x="9558338" y="1346883"/>
            <a:ext cx="8486775" cy="492125"/>
          </a:xfrm>
        </p:spPr>
        <p:txBody>
          <a:bodyPr/>
          <a:lstStyle/>
          <a:p>
            <a:r>
              <a:rPr dirty="0"/>
              <a:t> </a:t>
            </a:r>
          </a:p>
        </p:txBody>
      </p:sp>
      <p:sp>
        <p:nvSpPr>
          <p:cNvPr id="12" name="Footer Placeholder 11"/>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13" name="Slide Number Placeholder 12"/>
          <p:cNvSpPr>
            <a:spLocks noGrp="1"/>
          </p:cNvSpPr>
          <p:nvPr>
            <p:ph type="sldNum" sz="quarter" idx="12"/>
          </p:nvPr>
        </p:nvSpPr>
        <p:spPr/>
        <p:txBody>
          <a:bodyPr/>
          <a:lstStyle/>
          <a:p>
            <a:fld id="{3310D8EA-3107-4873-B9AB-DD7D3E79053A}" type="slidenum">
              <a:rPr lang="en-US" smtClean="0"/>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 it a Repository?</a:t>
            </a:r>
          </a:p>
        </p:txBody>
      </p:sp>
      <p:sp>
        <p:nvSpPr>
          <p:cNvPr id="3" name="Content Placeholder 2"/>
          <p:cNvSpPr>
            <a:spLocks noGrp="1"/>
          </p:cNvSpPr>
          <p:nvPr>
            <p:ph idx="1"/>
          </p:nvPr>
        </p:nvSpPr>
        <p:spPr/>
        <p:txBody>
          <a:bodyPr/>
          <a:lstStyle/>
          <a:p>
            <a:pPr marL="285750" indent="-285750">
              <a:buClr>
                <a:schemeClr val="accent1"/>
              </a:buClr>
              <a:buFont typeface="Arial" panose="020B0604020202020204" pitchFamily="34" charset="0"/>
              <a:buChar char="•"/>
            </a:pPr>
            <a:r>
              <a:rPr dirty="0"/>
              <a:t> A copy of a project directory?</a:t>
            </a:r>
          </a:p>
          <a:p>
            <a:pPr marL="285750" indent="-285750">
              <a:buClr>
                <a:schemeClr val="accent1"/>
              </a:buClr>
              <a:buFont typeface="Arial" panose="020B0604020202020204" pitchFamily="34" charset="0"/>
              <a:buChar char="•"/>
            </a:pPr>
            <a:r>
              <a:rPr dirty="0"/>
              <a:t> CVS?</a:t>
            </a:r>
          </a:p>
          <a:p>
            <a:pPr marL="285750" indent="-285750">
              <a:buClr>
                <a:schemeClr val="accent1"/>
              </a:buClr>
              <a:buFont typeface="Arial" panose="020B0604020202020204" pitchFamily="34" charset="0"/>
              <a:buChar char="•"/>
            </a:pPr>
            <a:r>
              <a:rPr dirty="0"/>
              <a:t> Subversion?</a:t>
            </a:r>
          </a:p>
          <a:p>
            <a:pPr marL="285750" indent="-285750">
              <a:buClr>
                <a:schemeClr val="accent1"/>
              </a:buClr>
              <a:buFont typeface="Arial" panose="020B0604020202020204" pitchFamily="34" charset="0"/>
              <a:buChar char="•"/>
            </a:pPr>
            <a:r>
              <a:rPr dirty="0"/>
              <a:t> </a:t>
            </a:r>
            <a:r>
              <a:rPr dirty="0" err="1"/>
              <a:t>Git</a:t>
            </a:r>
            <a:r>
              <a:rPr dirty="0"/>
              <a:t>?</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0336"/>
          <a:stretch/>
        </p:blipFill>
        <p:spPr>
          <a:xfrm>
            <a:off x="3971924" y="1228728"/>
            <a:ext cx="4879830" cy="5629268"/>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Working Copy</a:t>
            </a:r>
          </a:p>
        </p:txBody>
      </p:sp>
      <p:sp>
        <p:nvSpPr>
          <p:cNvPr id="3" name="Content Placeholder 2"/>
          <p:cNvSpPr>
            <a:spLocks noGrp="1"/>
          </p:cNvSpPr>
          <p:nvPr>
            <p:ph idx="1"/>
          </p:nvPr>
        </p:nvSpPr>
        <p:spPr>
          <a:xfrm>
            <a:off x="374904" y="1255078"/>
            <a:ext cx="5729288" cy="4074432"/>
          </a:xfrm>
        </p:spPr>
        <p:txBody>
          <a:bodyPr/>
          <a:lstStyle/>
          <a:p>
            <a:r>
              <a:rPr dirty="0"/>
              <a:t> </a:t>
            </a:r>
            <a:r>
              <a:rPr dirty="0" smtClean="0"/>
              <a:t>A</a:t>
            </a:r>
            <a:r>
              <a:rPr lang="en-US" dirty="0" smtClean="0"/>
              <a:t>ka </a:t>
            </a:r>
            <a:r>
              <a:rPr dirty="0" smtClean="0"/>
              <a:t>“working </a:t>
            </a:r>
            <a:r>
              <a:rPr dirty="0"/>
              <a:t>directory,” is a single checkout of one version of the </a:t>
            </a:r>
            <a:r>
              <a:rPr dirty="0" smtClean="0"/>
              <a:t>project</a:t>
            </a:r>
            <a:r>
              <a:rPr lang="en-US" dirty="0" smtClean="0"/>
              <a:t>.</a:t>
            </a:r>
            <a:endParaRPr dirty="0"/>
          </a:p>
          <a:p>
            <a:pPr lvl="1"/>
            <a:r>
              <a:rPr dirty="0" smtClean="0"/>
              <a:t>"</a:t>
            </a:r>
            <a:r>
              <a:rPr dirty="0"/>
              <a:t>Index" and "Staging area" are </a:t>
            </a:r>
            <a:r>
              <a:rPr dirty="0" smtClean="0"/>
              <a:t>synonyms</a:t>
            </a:r>
            <a:endParaRPr dirty="0"/>
          </a:p>
          <a:p>
            <a:pPr lvl="1"/>
            <a:r>
              <a:rPr dirty="0" smtClean="0"/>
              <a:t>It </a:t>
            </a:r>
            <a:r>
              <a:rPr dirty="0"/>
              <a:t>is a simple file in the </a:t>
            </a:r>
            <a:r>
              <a:rPr dirty="0" err="1"/>
              <a:t>Git</a:t>
            </a:r>
            <a:r>
              <a:rPr dirty="0"/>
              <a:t> directory</a:t>
            </a:r>
          </a:p>
          <a:p>
            <a:pPr lvl="1"/>
            <a:r>
              <a:rPr dirty="0" smtClean="0"/>
              <a:t>Stores </a:t>
            </a:r>
            <a:r>
              <a:rPr dirty="0"/>
              <a:t>information about the next commit</a:t>
            </a:r>
          </a:p>
          <a:p>
            <a:pPr lvl="1"/>
            <a:r>
              <a:rPr dirty="0" smtClean="0"/>
              <a:t>It </a:t>
            </a:r>
            <a:r>
              <a:rPr dirty="0"/>
              <a:t>involved blobs and trees</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git-local-operations.png"/>
          <p:cNvPicPr>
            <a:picLocks noChangeAspect="1"/>
          </p:cNvPicPr>
          <p:nvPr/>
        </p:nvPicPr>
        <p:blipFill>
          <a:blip r:embed="rId3"/>
          <a:stretch>
            <a:fillRect/>
          </a:stretch>
        </p:blipFill>
        <p:spPr>
          <a:xfrm>
            <a:off x="2060829" y="3103245"/>
            <a:ext cx="4882409" cy="3383280"/>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Lab 01- Install </a:t>
            </a:r>
            <a:r>
              <a:rPr lang="en-US" dirty="0" err="1" smtClean="0"/>
              <a:t>Git</a:t>
            </a:r>
            <a:endParaRPr lang="en-US" dirty="0"/>
          </a:p>
        </p:txBody>
      </p:sp>
      <p:sp>
        <p:nvSpPr>
          <p:cNvPr id="2" name="Text Placeholder 1"/>
          <p:cNvSpPr>
            <a:spLocks noGrp="1"/>
          </p:cNvSpPr>
          <p:nvPr>
            <p:ph type="body" sz="quarter" idx="18"/>
          </p:nvPr>
        </p:nvSpPr>
        <p:spPr>
          <a:xfrm>
            <a:off x="372534" y="1371600"/>
            <a:ext cx="8500296" cy="4892040"/>
          </a:xfrm>
        </p:spPr>
        <p:txBody>
          <a:bodyPr/>
          <a:lstStyle/>
          <a:p>
            <a:pPr>
              <a:buClr>
                <a:schemeClr val="accent1"/>
              </a:buClr>
              <a:buNone/>
            </a:pPr>
            <a:r>
              <a:rPr lang="en-US" dirty="0"/>
              <a:t> Please do all steps in Lab 01:</a:t>
            </a:r>
          </a:p>
          <a:p>
            <a:pPr>
              <a:buClr>
                <a:schemeClr val="accent1"/>
              </a:buClr>
              <a:buNone/>
            </a:pPr>
            <a:r>
              <a:rPr lang="en-US" dirty="0"/>
              <a:t> </a:t>
            </a:r>
            <a:r>
              <a:rPr lang="en-US" dirty="0" err="1" smtClean="0"/>
              <a:t>git</a:t>
            </a:r>
            <a:r>
              <a:rPr lang="en-US" dirty="0" smtClean="0"/>
              <a:t>/lab01</a:t>
            </a:r>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spTree>
    <p:custDataLst>
      <p:tags r:id="rId1"/>
    </p:custDataLst>
    <p:extLst>
      <p:ext uri="{BB962C8B-B14F-4D97-AF65-F5344CB8AC3E}">
        <p14:creationId xmlns:p14="http://schemas.microsoft.com/office/powerpoint/2010/main" val="3686106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Try Put and Get Values (Minilab)</a:t>
            </a:r>
          </a:p>
        </p:txBody>
      </p:sp>
      <p:sp>
        <p:nvSpPr>
          <p:cNvPr id="3" name="Content Placeholder 2"/>
          <p:cNvSpPr>
            <a:spLocks noGrp="1"/>
          </p:cNvSpPr>
          <p:nvPr>
            <p:ph idx="1"/>
          </p:nvPr>
        </p:nvSpPr>
        <p:spPr>
          <a:xfrm>
            <a:off x="371475" y="1325562"/>
            <a:ext cx="4314825" cy="4074432"/>
          </a:xfrm>
        </p:spPr>
        <p:txBody>
          <a:bodyPr/>
          <a:lstStyle/>
          <a:p>
            <a:r>
              <a:rPr dirty="0"/>
              <a:t> Put value, observe the key you get in return</a:t>
            </a:r>
          </a:p>
          <a:p>
            <a:r>
              <a:rPr dirty="0"/>
              <a:t> </a:t>
            </a:r>
            <a:r>
              <a:rPr dirty="0">
                <a:latin typeface="Courier New" panose="02070309020205020404" pitchFamily="49" charset="0"/>
                <a:cs typeface="Courier New" panose="02070309020205020404" pitchFamily="49" charset="0"/>
              </a:rPr>
              <a:t>$ echo 'test content' |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hash-object -w –</a:t>
            </a:r>
            <a:r>
              <a:rPr dirty="0" err="1">
                <a:latin typeface="Courier New" panose="02070309020205020404" pitchFamily="49" charset="0"/>
                <a:cs typeface="Courier New" panose="02070309020205020404" pitchFamily="49" charset="0"/>
              </a:rPr>
              <a:t>stdin</a:t>
            </a:r>
            <a:endParaRPr dirty="0">
              <a:latin typeface="Courier New" panose="02070309020205020404" pitchFamily="49" charset="0"/>
              <a:cs typeface="Courier New" panose="02070309020205020404" pitchFamily="49" charset="0"/>
            </a:endParaRPr>
          </a:p>
          <a:p>
            <a:r>
              <a:rPr dirty="0"/>
              <a:t> Find the file back:</a:t>
            </a:r>
          </a:p>
          <a:p>
            <a:r>
              <a:rPr dirty="0"/>
              <a:t> </a:t>
            </a:r>
            <a:r>
              <a:rPr dirty="0">
                <a:latin typeface="Courier New" panose="02070309020205020404" pitchFamily="49" charset="0"/>
                <a:cs typeface="Courier New" panose="02070309020205020404" pitchFamily="49" charset="0"/>
              </a:rPr>
              <a:t>$ find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/objects -type f</a:t>
            </a:r>
          </a:p>
          <a:p>
            <a:r>
              <a:rPr dirty="0"/>
              <a:t> (SHA-1) - you will get back an SHA hash as a response</a:t>
            </a:r>
          </a:p>
          <a:p>
            <a:r>
              <a:rPr dirty="0"/>
              <a:t> Get it back</a:t>
            </a:r>
          </a:p>
          <a:p>
            <a:r>
              <a:rPr dirty="0"/>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cat-file –p (SHA-1)</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726" y="1143000"/>
            <a:ext cx="3813464" cy="5715000"/>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Lab 02</a:t>
            </a:r>
            <a:endParaRPr lang="en-US" dirty="0"/>
          </a:p>
        </p:txBody>
      </p:sp>
      <p:sp>
        <p:nvSpPr>
          <p:cNvPr id="2" name="Text Placeholder 1"/>
          <p:cNvSpPr>
            <a:spLocks noGrp="1"/>
          </p:cNvSpPr>
          <p:nvPr>
            <p:ph type="body" sz="quarter" idx="18"/>
          </p:nvPr>
        </p:nvSpPr>
        <p:spPr>
          <a:xfrm>
            <a:off x="372534" y="1371600"/>
            <a:ext cx="8500296" cy="4892040"/>
          </a:xfrm>
        </p:spPr>
        <p:txBody>
          <a:bodyPr/>
          <a:lstStyle/>
          <a:p>
            <a:r>
              <a:rPr lang="en-US" dirty="0"/>
              <a:t> Please do all steps in lab 02:</a:t>
            </a:r>
          </a:p>
          <a:p>
            <a:r>
              <a:rPr lang="en-US" dirty="0"/>
              <a:t> </a:t>
            </a:r>
            <a:r>
              <a:rPr lang="en-US" dirty="0" err="1"/>
              <a:t>git</a:t>
            </a:r>
            <a:r>
              <a:rPr lang="en-US" dirty="0"/>
              <a:t>/lab02</a:t>
            </a:r>
          </a:p>
        </p:txBody>
      </p:sp>
      <p:sp>
        <p:nvSpPr>
          <p:cNvPr id="8"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18</a:t>
            </a:fld>
            <a:endParaRPr lang="en-US" dirty="0"/>
          </a:p>
        </p:txBody>
      </p:sp>
    </p:spTree>
    <p:custDataLst>
      <p:tags r:id="rId1"/>
    </p:custDataLst>
    <p:extLst>
      <p:ext uri="{BB962C8B-B14F-4D97-AF65-F5344CB8AC3E}">
        <p14:creationId xmlns:p14="http://schemas.microsoft.com/office/powerpoint/2010/main" val="3254237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Cloning</a:t>
            </a:r>
          </a:p>
        </p:txBody>
      </p:sp>
      <p:sp>
        <p:nvSpPr>
          <p:cNvPr id="3" name="Content Placeholder 2"/>
          <p:cNvSpPr>
            <a:spLocks noGrp="1"/>
          </p:cNvSpPr>
          <p:nvPr>
            <p:ph idx="1"/>
          </p:nvPr>
        </p:nvSpPr>
        <p:spPr>
          <a:xfrm>
            <a:off x="365760" y="1280160"/>
            <a:ext cx="8486775" cy="4074432"/>
          </a:xfrm>
        </p:spPr>
        <p:txBody>
          <a:bodyPr/>
          <a:lstStyle/>
          <a:p>
            <a:r>
              <a:rPr dirty="0"/>
              <a:t> Getting a copy of the existing get repository (quick, what is repository?)</a:t>
            </a:r>
          </a:p>
          <a:p>
            <a:r>
              <a:rPr dirty="0"/>
              <a:t> How? </a:t>
            </a:r>
            <a:r>
              <a:rPr dirty="0" err="1"/>
              <a:t>git</a:t>
            </a:r>
            <a:r>
              <a:rPr dirty="0"/>
              <a:t> clone &lt;</a:t>
            </a:r>
            <a:r>
              <a:rPr dirty="0" err="1"/>
              <a:t>url</a:t>
            </a:r>
            <a:r>
              <a:rPr dirty="0"/>
              <a:t>&gt;</a:t>
            </a:r>
          </a:p>
          <a:p>
            <a:r>
              <a:rPr dirty="0"/>
              <a:t> </a:t>
            </a:r>
            <a:endParaRPr lang="en-US" dirty="0" smtClean="0"/>
          </a:p>
          <a:p>
            <a:r>
              <a:rPr dirty="0" smtClean="0">
                <a:solidFill>
                  <a:srgbClr val="E87722"/>
                </a:solidFill>
              </a:rPr>
              <a:t>Example:</a:t>
            </a:r>
            <a:r>
              <a:rPr lang="en-US" dirty="0" smtClean="0">
                <a:solidFill>
                  <a:srgbClr val="E87722"/>
                </a:solidFill>
              </a:rPr>
              <a:t> </a:t>
            </a:r>
            <a:r>
              <a:rPr dirty="0" smtClean="0"/>
              <a:t> </a:t>
            </a:r>
            <a:r>
              <a:rPr dirty="0">
                <a:latin typeface="Courier New" panose="02070309020205020404" pitchFamily="49" charset="0"/>
                <a:cs typeface="Courier New" panose="02070309020205020404" pitchFamily="49" charset="0"/>
              </a:rPr>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clone git://github.com/schacon/grit.git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590" b="8354"/>
          <a:stretch/>
        </p:blipFill>
        <p:spPr>
          <a:xfrm>
            <a:off x="0" y="2871788"/>
            <a:ext cx="9144000" cy="3443287"/>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Objectives</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4227584190"/>
              </p:ext>
            </p:extLst>
          </p:nvPr>
        </p:nvGraphicFramePr>
        <p:xfrm>
          <a:off x="371475" y="1394546"/>
          <a:ext cx="8297333" cy="2061396"/>
        </p:xfrm>
        <a:graphic>
          <a:graphicData uri="http://schemas.openxmlformats.org/drawingml/2006/table">
            <a:tbl>
              <a:tblPr firstRow="1" bandRow="1">
                <a:tableStyleId>{2D5ABB26-0587-4C30-8999-92F81FD0307C}</a:tableStyleId>
              </a:tblPr>
              <a:tblGrid>
                <a:gridCol w="8297333">
                  <a:extLst>
                    <a:ext uri="{9D8B030D-6E8A-4147-A177-3AD203B41FA5}">
                      <a16:colId xmlns="" xmlns:a16="http://schemas.microsoft.com/office/drawing/2014/main" val="20000"/>
                    </a:ext>
                  </a:extLst>
                </a:gridCol>
              </a:tblGrid>
              <a:tr h="258918">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mj-lt"/>
                          <a:cs typeface="Century Gothic"/>
                        </a:rPr>
                        <a:t> </a:t>
                      </a:r>
                      <a:r>
                        <a:rPr lang="en-US" sz="1600" b="0" kern="1200" dirty="0" smtClean="0">
                          <a:solidFill>
                            <a:schemeClr val="tx1"/>
                          </a:solidFill>
                          <a:latin typeface="+mn-lt"/>
                          <a:ea typeface="+mn-ea"/>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 xmlns:a16="http://schemas.microsoft.com/office/drawing/2014/main" val="10000"/>
                  </a:ext>
                </a:extLst>
              </a:tr>
              <a:tr h="431529">
                <a:tc>
                  <a:txBody>
                    <a:bodyPr/>
                    <a:lstStyle/>
                    <a:p>
                      <a:pPr marL="285750" indent="-285750">
                        <a:buClr>
                          <a:schemeClr val="accent1"/>
                        </a:buClr>
                        <a:buFont typeface="Arial" panose="020B0604020202020204" pitchFamily="34" charset="0"/>
                        <a:buChar char="•"/>
                      </a:pPr>
                      <a:r>
                        <a:rPr lang="en-US" sz="1600" dirty="0" smtClean="0"/>
                        <a:t>Concepts</a:t>
                      </a:r>
                      <a:endParaRPr lang="en-US" sz="1600" dirty="0"/>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 xmlns:a16="http://schemas.microsoft.com/office/drawing/2014/main" val="10001"/>
                  </a:ext>
                </a:extLst>
              </a:tr>
              <a:tr h="431529">
                <a:tc>
                  <a:txBody>
                    <a:bodyPr/>
                    <a:lstStyle/>
                    <a:p>
                      <a:pPr marL="285750" indent="-285750">
                        <a:buClr>
                          <a:schemeClr val="accent1"/>
                        </a:buClr>
                        <a:buFont typeface="Arial" panose="020B0604020202020204" pitchFamily="34" charset="0"/>
                        <a:buChar char="•"/>
                      </a:pPr>
                      <a:r>
                        <a:rPr lang="en-US" sz="1600" dirty="0" smtClean="0"/>
                        <a:t>Hands-on exercises</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31529">
                <a:tc>
                  <a:txBody>
                    <a:bodyPr/>
                    <a:lstStyle/>
                    <a:p>
                      <a:pPr marL="285750" indent="-285750">
                        <a:buClr>
                          <a:schemeClr val="accent1"/>
                        </a:buClr>
                        <a:buFont typeface="Arial" panose="020B0604020202020204" pitchFamily="34" charset="0"/>
                        <a:buChar char="•"/>
                      </a:pPr>
                      <a:r>
                        <a:rPr lang="en-US" sz="1600" dirty="0" smtClean="0"/>
                        <a:t>Command-line</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E35">
                        <a:alpha val="12157"/>
                      </a:srgbClr>
                    </a:solidFill>
                  </a:tcPr>
                </a:tc>
              </a:tr>
              <a:tr h="431529">
                <a:tc>
                  <a:txBody>
                    <a:bodyPr/>
                    <a:lstStyle/>
                    <a:p>
                      <a:pPr marL="285750" indent="-285750">
                        <a:buClr>
                          <a:srgbClr val="E87722"/>
                        </a:buClr>
                        <a:buFont typeface="Arial" panose="020B0604020202020204" pitchFamily="34" charset="0"/>
                        <a:buChar char="•"/>
                      </a:pPr>
                      <a:r>
                        <a:rPr lang="en-US" sz="1600" dirty="0" smtClean="0"/>
                        <a:t>UI clients</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Footer Placeholder 2"/>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a:t>
            </a:r>
            <a:endParaRPr lang="en-US" dirty="0"/>
          </a:p>
        </p:txBody>
      </p:sp>
      <p:sp>
        <p:nvSpPr>
          <p:cNvPr id="2" name="Text Placeholder 1"/>
          <p:cNvSpPr>
            <a:spLocks noGrp="1"/>
          </p:cNvSpPr>
          <p:nvPr>
            <p:ph type="body" sz="quarter" idx="18"/>
          </p:nvPr>
        </p:nvSpPr>
        <p:spPr>
          <a:xfrm>
            <a:off x="372534" y="1371600"/>
            <a:ext cx="8500296" cy="4892040"/>
          </a:xfrm>
        </p:spPr>
        <p:txBody>
          <a:bodyPr/>
          <a:lstStyle/>
          <a:p>
            <a:r>
              <a:rPr lang="en-US" dirty="0" smtClean="0">
                <a:solidFill>
                  <a:srgbClr val="E87722"/>
                </a:solidFill>
              </a:rPr>
              <a:t>Instructions:</a:t>
            </a:r>
          </a:p>
          <a:p>
            <a:pPr marL="285750" indent="-285750">
              <a:buClr>
                <a:srgbClr val="E87722"/>
              </a:buClr>
              <a:buFont typeface="Arial" panose="020B0604020202020204" pitchFamily="34" charset="0"/>
              <a:buChar char="•"/>
            </a:pPr>
            <a:r>
              <a:rPr lang="en-US" dirty="0" smtClean="0"/>
              <a:t>Clone </a:t>
            </a:r>
            <a:r>
              <a:rPr lang="en-US" dirty="0"/>
              <a:t>on the command line</a:t>
            </a:r>
          </a:p>
          <a:p>
            <a:pPr marL="285750" indent="-285750">
              <a:buClr>
                <a:srgbClr val="E87722"/>
              </a:buClr>
              <a:buFont typeface="Arial" panose="020B0604020202020204" pitchFamily="34" charset="0"/>
              <a:buChar char="•"/>
            </a:pPr>
            <a:r>
              <a:rPr lang="en-US" dirty="0" smtClean="0"/>
              <a:t>Clone </a:t>
            </a:r>
            <a:r>
              <a:rPr lang="en-US" dirty="0"/>
              <a:t>in your preferred Git UI (i.e</a:t>
            </a:r>
            <a:r>
              <a:rPr lang="en-US" dirty="0" smtClean="0"/>
              <a:t>., </a:t>
            </a:r>
            <a:r>
              <a:rPr lang="en-US" dirty="0"/>
              <a:t>Eclipse Git, </a:t>
            </a:r>
            <a:r>
              <a:rPr lang="en-US" dirty="0" err="1"/>
              <a:t>SmartGit</a:t>
            </a:r>
            <a:r>
              <a:rPr lang="en-US" dirty="0"/>
              <a:t>, etc.)</a:t>
            </a:r>
          </a:p>
          <a:p>
            <a:pPr marL="285750" indent="-285750">
              <a:buClr>
                <a:srgbClr val="E87722"/>
              </a:buClr>
              <a:buFont typeface="Arial" panose="020B0604020202020204" pitchFamily="34" charset="0"/>
              <a:buChar char="•"/>
            </a:pPr>
            <a:r>
              <a:rPr lang="en-US" dirty="0" smtClean="0"/>
              <a:t>See </a:t>
            </a:r>
            <a:r>
              <a:rPr lang="en-US" dirty="0"/>
              <a:t>the following </a:t>
            </a:r>
            <a:r>
              <a:rPr lang="en-US" dirty="0" smtClean="0"/>
              <a:t>lab:</a:t>
            </a:r>
            <a:endParaRPr lang="en-US" dirty="0"/>
          </a:p>
          <a:p>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spTree>
    <p:custDataLst>
      <p:tags r:id="rId1"/>
    </p:custDataLst>
    <p:extLst>
      <p:ext uri="{BB962C8B-B14F-4D97-AF65-F5344CB8AC3E}">
        <p14:creationId xmlns:p14="http://schemas.microsoft.com/office/powerpoint/2010/main" val="4062311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Lab 03</a:t>
            </a:r>
            <a:endParaRPr lang="en-US" dirty="0"/>
          </a:p>
        </p:txBody>
      </p:sp>
      <p:sp>
        <p:nvSpPr>
          <p:cNvPr id="2" name="Text Placeholder 1"/>
          <p:cNvSpPr>
            <a:spLocks noGrp="1"/>
          </p:cNvSpPr>
          <p:nvPr>
            <p:ph type="body" sz="quarter" idx="18"/>
          </p:nvPr>
        </p:nvSpPr>
        <p:spPr>
          <a:xfrm>
            <a:off x="372534" y="1371600"/>
            <a:ext cx="8500296" cy="4892040"/>
          </a:xfrm>
        </p:spPr>
        <p:txBody>
          <a:bodyPr/>
          <a:lstStyle/>
          <a:p>
            <a:r>
              <a:rPr lang="en-US" dirty="0"/>
              <a:t> Please do all steps in lab 03:</a:t>
            </a:r>
          </a:p>
          <a:p>
            <a:r>
              <a:rPr lang="en-US" dirty="0"/>
              <a:t> </a:t>
            </a:r>
            <a:r>
              <a:rPr lang="en-US" dirty="0" err="1"/>
              <a:t>git</a:t>
            </a:r>
            <a:r>
              <a:rPr lang="en-US" dirty="0"/>
              <a:t>/lab03</a:t>
            </a:r>
          </a:p>
          <a:p>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Tree>
    <p:custDataLst>
      <p:tags r:id="rId1"/>
    </p:custDataLst>
    <p:extLst>
      <p:ext uri="{BB962C8B-B14F-4D97-AF65-F5344CB8AC3E}">
        <p14:creationId xmlns:p14="http://schemas.microsoft.com/office/powerpoint/2010/main" val="233800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Cloning </a:t>
            </a:r>
            <a:r>
              <a:rPr dirty="0" smtClean="0"/>
              <a:t>vs</a:t>
            </a:r>
            <a:r>
              <a:rPr lang="en-US" dirty="0" smtClean="0"/>
              <a:t>.</a:t>
            </a:r>
            <a:r>
              <a:rPr dirty="0" smtClean="0"/>
              <a:t> </a:t>
            </a:r>
            <a:r>
              <a:rPr dirty="0"/>
              <a:t>Checkout</a:t>
            </a:r>
          </a:p>
        </p:txBody>
      </p:sp>
      <p:sp>
        <p:nvSpPr>
          <p:cNvPr id="3" name="Content Placeholder 2"/>
          <p:cNvSpPr>
            <a:spLocks noGrp="1"/>
          </p:cNvSpPr>
          <p:nvPr>
            <p:ph idx="1"/>
          </p:nvPr>
        </p:nvSpPr>
        <p:spPr>
          <a:xfrm>
            <a:off x="365760" y="1280160"/>
            <a:ext cx="8486775" cy="4074432"/>
          </a:xfrm>
        </p:spPr>
        <p:txBody>
          <a:bodyPr/>
          <a:lstStyle/>
          <a:p>
            <a:r>
              <a:rPr dirty="0"/>
              <a:t> In Subversion, this would be</a:t>
            </a:r>
            <a:r>
              <a:rPr i="1" dirty="0"/>
              <a:t> </a:t>
            </a:r>
            <a:r>
              <a:rPr i="1" dirty="0" smtClean="0"/>
              <a:t>checkout</a:t>
            </a:r>
            <a:r>
              <a:rPr dirty="0" smtClean="0"/>
              <a:t>. </a:t>
            </a:r>
            <a:r>
              <a:rPr dirty="0"/>
              <a:t>Differences?</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git-vs-subversion.png"/>
          <p:cNvPicPr>
            <a:picLocks noChangeAspect="1"/>
          </p:cNvPicPr>
          <p:nvPr/>
        </p:nvPicPr>
        <p:blipFill>
          <a:blip r:embed="rId3"/>
          <a:stretch>
            <a:fillRect/>
          </a:stretch>
        </p:blipFill>
        <p:spPr>
          <a:xfrm>
            <a:off x="374904" y="2157984"/>
            <a:ext cx="7735823" cy="4062299"/>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Remotes</a:t>
            </a:r>
          </a:p>
        </p:txBody>
      </p:sp>
      <p:sp>
        <p:nvSpPr>
          <p:cNvPr id="3" name="Content Placeholder 2"/>
          <p:cNvSpPr>
            <a:spLocks noGrp="1"/>
          </p:cNvSpPr>
          <p:nvPr>
            <p:ph idx="1"/>
          </p:nvPr>
        </p:nvSpPr>
        <p:spPr>
          <a:xfrm>
            <a:off x="365760" y="1366425"/>
            <a:ext cx="4430527" cy="4074432"/>
          </a:xfrm>
        </p:spPr>
        <p:txBody>
          <a:bodyPr/>
          <a:lstStyle/>
          <a:p>
            <a:pPr>
              <a:lnSpc>
                <a:spcPct val="30000"/>
              </a:lnSpc>
            </a:pPr>
            <a:r>
              <a:rPr dirty="0" smtClean="0"/>
              <a:t>Versions </a:t>
            </a:r>
            <a:r>
              <a:rPr dirty="0"/>
              <a:t>of your project that are hosted on </a:t>
            </a:r>
            <a:r>
              <a:rPr dirty="0" smtClean="0"/>
              <a:t>the</a:t>
            </a:r>
            <a:endParaRPr lang="en-US" dirty="0" smtClean="0"/>
          </a:p>
          <a:p>
            <a:pPr>
              <a:lnSpc>
                <a:spcPct val="30000"/>
              </a:lnSpc>
              <a:buNone/>
            </a:pPr>
            <a:r>
              <a:rPr lang="en-US" dirty="0" smtClean="0"/>
              <a:t>I</a:t>
            </a:r>
            <a:r>
              <a:rPr dirty="0" smtClean="0"/>
              <a:t>nternet or network – that’s how you collaborate</a:t>
            </a:r>
            <a:r>
              <a:rPr lang="en-US" dirty="0" smtClean="0"/>
              <a:t>.</a:t>
            </a:r>
            <a:endParaRPr dirty="0" smtClean="0"/>
          </a:p>
          <a:p>
            <a:r>
              <a:rPr dirty="0" smtClean="0"/>
              <a:t> </a:t>
            </a:r>
            <a:r>
              <a:rPr dirty="0"/>
              <a:t>Remotes can </a:t>
            </a:r>
            <a:r>
              <a:rPr dirty="0" smtClean="0"/>
              <a:t>b</a:t>
            </a:r>
            <a:r>
              <a:rPr lang="en-US" dirty="0" smtClean="0"/>
              <a:t>e:</a:t>
            </a:r>
            <a:endParaRPr dirty="0"/>
          </a:p>
          <a:p>
            <a:pPr lvl="1"/>
            <a:r>
              <a:rPr dirty="0"/>
              <a:t> Multiple</a:t>
            </a:r>
          </a:p>
          <a:p>
            <a:pPr lvl="1"/>
            <a:r>
              <a:rPr dirty="0"/>
              <a:t> Read only</a:t>
            </a:r>
          </a:p>
          <a:p>
            <a:pPr lvl="1"/>
            <a:r>
              <a:rPr dirty="0"/>
              <a:t> </a:t>
            </a:r>
            <a:r>
              <a:rPr lang="en-US" dirty="0" smtClean="0"/>
              <a:t>R</a:t>
            </a:r>
            <a:r>
              <a:rPr dirty="0" smtClean="0"/>
              <a:t>ead-write</a:t>
            </a:r>
            <a:endParaRP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2153" y="1171575"/>
            <a:ext cx="3791811" cy="5686425"/>
          </a:xfrm>
          <a:prstGeom prst="rect">
            <a:avLst/>
          </a:prstGeom>
        </p:spPr>
      </p:pic>
      <p:sp>
        <p:nvSpPr>
          <p:cNvPr id="4" name="Footer Placeholder 3"/>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Try This - Quick Lab</a:t>
            </a:r>
          </a:p>
        </p:txBody>
      </p:sp>
      <p:sp>
        <p:nvSpPr>
          <p:cNvPr id="3" name="Content Placeholder 2"/>
          <p:cNvSpPr>
            <a:spLocks noGrp="1"/>
          </p:cNvSpPr>
          <p:nvPr>
            <p:ph idx="1"/>
          </p:nvPr>
        </p:nvSpPr>
        <p:spPr>
          <a:xfrm>
            <a:off x="365760" y="1280160"/>
            <a:ext cx="8486775" cy="4074432"/>
          </a:xfrm>
        </p:spPr>
        <p:txBody>
          <a:bodyPr/>
          <a:lstStyle/>
          <a:p>
            <a:r>
              <a:rPr dirty="0"/>
              <a:t> </a:t>
            </a:r>
            <a:r>
              <a:rPr dirty="0" err="1"/>
              <a:t>git</a:t>
            </a:r>
            <a:r>
              <a:rPr dirty="0"/>
              <a:t> </a:t>
            </a:r>
            <a:r>
              <a:rPr dirty="0" smtClean="0"/>
              <a:t>remote</a:t>
            </a:r>
            <a:r>
              <a:rPr lang="en-US" dirty="0" smtClean="0"/>
              <a:t>:</a:t>
            </a:r>
            <a:endParaRPr dirty="0"/>
          </a:p>
          <a:p>
            <a:pPr lvl="1"/>
            <a:r>
              <a:rPr dirty="0"/>
              <a:t> origin – This is where you clone your project from</a:t>
            </a:r>
          </a:p>
          <a:p>
            <a:r>
              <a:rPr dirty="0"/>
              <a:t> Pulling + </a:t>
            </a:r>
            <a:r>
              <a:rPr dirty="0" smtClean="0"/>
              <a:t>Pushing</a:t>
            </a:r>
            <a:r>
              <a:rPr lang="en-US" dirty="0" smtClean="0"/>
              <a:t>:</a:t>
            </a:r>
            <a:endParaRPr dirty="0"/>
          </a:p>
          <a:p>
            <a:pPr lvl="1"/>
            <a:r>
              <a:rPr dirty="0"/>
              <a:t> Pulling – from a branch on a remote</a:t>
            </a:r>
          </a:p>
          <a:p>
            <a:pPr lvl="1"/>
            <a:r>
              <a:rPr dirty="0"/>
              <a:t> Fetching – all that you don’t have yet</a:t>
            </a:r>
          </a:p>
          <a:p>
            <a:pPr lvl="1"/>
            <a:r>
              <a:rPr dirty="0"/>
              <a:t> Pushing – back to the branch on a remote</a:t>
            </a:r>
          </a:p>
          <a:p>
            <a:endParaRPr dirty="0"/>
          </a:p>
          <a:p>
            <a:endParaRPr dirty="0"/>
          </a:p>
          <a:p>
            <a:endParaRPr dirty="0"/>
          </a:p>
          <a:p>
            <a:endParaRPr dirty="0"/>
          </a:p>
          <a:p>
            <a:endParaRPr dirty="0"/>
          </a:p>
          <a:p>
            <a:endParaRPr dirty="0"/>
          </a:p>
          <a:p>
            <a:endParaRPr dirty="0"/>
          </a:p>
          <a:p>
            <a:endParaRPr dirty="0"/>
          </a:p>
          <a:p>
            <a:endParaRPr dirty="0"/>
          </a:p>
          <a:p>
            <a:endParaRPr dirty="0"/>
          </a:p>
        </p:txBody>
      </p:sp>
      <p:sp>
        <p:nvSpPr>
          <p:cNvPr id="4" name="Footer Placeholder 3"/>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Lab 04</a:t>
            </a:r>
            <a:endParaRPr lang="en-US" dirty="0"/>
          </a:p>
        </p:txBody>
      </p:sp>
      <p:sp>
        <p:nvSpPr>
          <p:cNvPr id="2" name="Text Placeholder 1"/>
          <p:cNvSpPr>
            <a:spLocks noGrp="1"/>
          </p:cNvSpPr>
          <p:nvPr>
            <p:ph type="body" sz="quarter" idx="18"/>
          </p:nvPr>
        </p:nvSpPr>
        <p:spPr>
          <a:xfrm>
            <a:off x="372534" y="1371600"/>
            <a:ext cx="8500296" cy="4892040"/>
          </a:xfrm>
        </p:spPr>
        <p:txBody>
          <a:bodyPr/>
          <a:lstStyle/>
          <a:p>
            <a:r>
              <a:rPr lang="en-US" dirty="0"/>
              <a:t> Please do all steps in lab 04</a:t>
            </a:r>
          </a:p>
          <a:p>
            <a:r>
              <a:rPr lang="en-US" dirty="0"/>
              <a:t> </a:t>
            </a:r>
            <a:r>
              <a:rPr lang="en-US" dirty="0" err="1"/>
              <a:t>git</a:t>
            </a:r>
            <a:r>
              <a:rPr lang="en-US" dirty="0"/>
              <a:t>/lab04</a:t>
            </a:r>
          </a:p>
          <a:p>
            <a:r>
              <a:rPr lang="en-US" dirty="0"/>
              <a:t> Note, however, that the simplest way to work is to always use</a:t>
            </a:r>
          </a:p>
          <a:p>
            <a:r>
              <a:rPr lang="en-US" dirty="0"/>
              <a:t> </a:t>
            </a:r>
            <a:r>
              <a:rPr lang="en-US" dirty="0" err="1"/>
              <a:t>git</a:t>
            </a:r>
            <a:r>
              <a:rPr lang="en-US" dirty="0"/>
              <a:t> commit –a</a:t>
            </a:r>
          </a:p>
          <a:p>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ustDataLst>
      <p:tags r:id="rId1"/>
    </p:custDataLst>
    <p:extLst>
      <p:ext uri="{BB962C8B-B14F-4D97-AF65-F5344CB8AC3E}">
        <p14:creationId xmlns:p14="http://schemas.microsoft.com/office/powerpoint/2010/main" val="3375061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Local </a:t>
            </a:r>
            <a:r>
              <a:rPr lang="en-US" dirty="0" smtClean="0"/>
              <a:t>H</a:t>
            </a:r>
            <a:r>
              <a:rPr dirty="0" smtClean="0"/>
              <a:t>istory </a:t>
            </a:r>
            <a:r>
              <a:rPr dirty="0"/>
              <a:t>vs. Public </a:t>
            </a:r>
            <a:r>
              <a:rPr lang="en-US" dirty="0" smtClean="0"/>
              <a:t>H</a:t>
            </a:r>
            <a:r>
              <a:rPr dirty="0" smtClean="0"/>
              <a:t>istory</a:t>
            </a:r>
            <a:endParaRPr dirty="0"/>
          </a:p>
        </p:txBody>
      </p:sp>
      <p:sp>
        <p:nvSpPr>
          <p:cNvPr id="3" name="Content Placeholder 2"/>
          <p:cNvSpPr>
            <a:spLocks noGrp="1"/>
          </p:cNvSpPr>
          <p:nvPr>
            <p:ph idx="1"/>
          </p:nvPr>
        </p:nvSpPr>
        <p:spPr>
          <a:xfrm>
            <a:off x="365761" y="1280160"/>
            <a:ext cx="3947448" cy="4074432"/>
          </a:xfrm>
        </p:spPr>
        <p:txBody>
          <a:bodyPr/>
          <a:lstStyle/>
          <a:p>
            <a:r>
              <a:rPr dirty="0"/>
              <a:t> Local history is on your </a:t>
            </a:r>
            <a:r>
              <a:rPr dirty="0" smtClean="0"/>
              <a:t>laptop</a:t>
            </a:r>
            <a:r>
              <a:rPr lang="en-US" dirty="0" smtClean="0"/>
              <a:t>.</a:t>
            </a:r>
            <a:endParaRPr dirty="0"/>
          </a:p>
          <a:p>
            <a:r>
              <a:rPr dirty="0"/>
              <a:t> You </a:t>
            </a:r>
            <a:r>
              <a:rPr dirty="0" smtClean="0"/>
              <a:t>can</a:t>
            </a:r>
            <a:r>
              <a:rPr lang="en-US" dirty="0" smtClean="0"/>
              <a:t>:</a:t>
            </a:r>
            <a:endParaRPr dirty="0"/>
          </a:p>
          <a:p>
            <a:pPr lvl="1"/>
            <a:r>
              <a:rPr dirty="0"/>
              <a:t> Change commits</a:t>
            </a:r>
          </a:p>
          <a:p>
            <a:pPr lvl="1"/>
            <a:r>
              <a:rPr dirty="0"/>
              <a:t> Change commit messages</a:t>
            </a:r>
          </a:p>
          <a:p>
            <a:pPr lvl="1"/>
            <a:r>
              <a:rPr dirty="0"/>
              <a:t> Reorder</a:t>
            </a:r>
          </a:p>
          <a:p>
            <a:pPr lvl="1"/>
            <a:r>
              <a:rPr dirty="0"/>
              <a:t> Squash</a:t>
            </a:r>
          </a:p>
          <a:p>
            <a:r>
              <a:rPr dirty="0" smtClean="0"/>
              <a:t>However</a:t>
            </a:r>
            <a:r>
              <a:rPr lang="en-US" dirty="0" smtClean="0"/>
              <a:t>, b</a:t>
            </a:r>
            <a:r>
              <a:rPr dirty="0" smtClean="0"/>
              <a:t>e </a:t>
            </a:r>
            <a:r>
              <a:rPr dirty="0"/>
              <a:t>careful pushing this to the public </a:t>
            </a:r>
            <a:r>
              <a:rPr dirty="0" smtClean="0"/>
              <a:t>history</a:t>
            </a:r>
            <a:r>
              <a:rPr lang="en-US" dirty="0" smtClean="0"/>
              <a:t> b</a:t>
            </a:r>
            <a:r>
              <a:rPr dirty="0" smtClean="0"/>
              <a:t>ecause </a:t>
            </a:r>
            <a:r>
              <a:rPr dirty="0"/>
              <a:t>other developers may end up having to </a:t>
            </a:r>
            <a:r>
              <a:rPr dirty="0" smtClean="0"/>
              <a:t>merge</a:t>
            </a:r>
            <a:r>
              <a:rPr lang="en-US" dirty="0" smtClean="0"/>
              <a:t>.</a:t>
            </a:r>
            <a:endParaRP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8178"/>
          <a:stretch/>
        </p:blipFill>
        <p:spPr>
          <a:xfrm>
            <a:off x="4838900" y="1207697"/>
            <a:ext cx="4009318" cy="5520907"/>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Basic Git Operations - Diagram</a:t>
            </a:r>
          </a:p>
        </p:txBody>
      </p:sp>
      <p:sp>
        <p:nvSpPr>
          <p:cNvPr id="3" name="Content Placeholder 2"/>
          <p:cNvSpPr>
            <a:spLocks noGrp="1"/>
          </p:cNvSpPr>
          <p:nvPr>
            <p:ph idx="1"/>
          </p:nvPr>
        </p:nvSpPr>
        <p:spPr>
          <a:xfrm>
            <a:off x="365760" y="1280160"/>
            <a:ext cx="8486775" cy="4023360"/>
          </a:xfrm>
        </p:spPr>
        <p:txBody>
          <a:bodyPr/>
          <a:lstStyle/>
          <a:p>
            <a:r>
              <a:rPr dirty="0"/>
              <a:t> Here is the basic cycle of events in </a:t>
            </a:r>
            <a:r>
              <a:rPr dirty="0" err="1"/>
              <a:t>Git</a:t>
            </a:r>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basic-git-operations.png"/>
          <p:cNvPicPr>
            <a:picLocks noChangeAspect="1"/>
          </p:cNvPicPr>
          <p:nvPr/>
        </p:nvPicPr>
        <p:blipFill>
          <a:blip r:embed="rId3"/>
          <a:stretch>
            <a:fillRect/>
          </a:stretch>
        </p:blipFill>
        <p:spPr>
          <a:xfrm>
            <a:off x="285750" y="1975469"/>
            <a:ext cx="8488400" cy="4074432"/>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Basic Git Operations</a:t>
            </a:r>
          </a:p>
        </p:txBody>
      </p:sp>
      <p:sp>
        <p:nvSpPr>
          <p:cNvPr id="3" name="Content Placeholder 2"/>
          <p:cNvSpPr>
            <a:spLocks noGrp="1"/>
          </p:cNvSpPr>
          <p:nvPr>
            <p:ph idx="1"/>
          </p:nvPr>
        </p:nvSpPr>
        <p:spPr>
          <a:xfrm>
            <a:off x="365761" y="1280160"/>
            <a:ext cx="3964700" cy="4074432"/>
          </a:xfrm>
        </p:spPr>
        <p:txBody>
          <a:bodyPr/>
          <a:lstStyle/>
          <a:p>
            <a:r>
              <a:rPr dirty="0"/>
              <a:t> Viewing a commit in UI</a:t>
            </a:r>
          </a:p>
          <a:p>
            <a:r>
              <a:rPr dirty="0"/>
              <a:t> Execute the commands below</a:t>
            </a:r>
          </a:p>
          <a:p>
            <a:r>
              <a:rPr dirty="0"/>
              <a:t> In </a:t>
            </a:r>
            <a:r>
              <a:rPr dirty="0" err="1"/>
              <a:t>Git</a:t>
            </a:r>
            <a:r>
              <a:rPr dirty="0"/>
              <a:t> Bash</a:t>
            </a:r>
          </a:p>
          <a:p>
            <a:pPr lvl="1"/>
            <a:r>
              <a:rPr dirty="0"/>
              <a:t> </a:t>
            </a:r>
            <a:r>
              <a:rPr dirty="0" err="1"/>
              <a:t>gitk</a:t>
            </a:r>
            <a:endParaRPr dirty="0"/>
          </a:p>
          <a:p>
            <a:r>
              <a:rPr dirty="0"/>
              <a:t> Or</a:t>
            </a:r>
          </a:p>
          <a:p>
            <a:r>
              <a:rPr dirty="0"/>
              <a:t> Tools-</a:t>
            </a:r>
            <a:r>
              <a:rPr dirty="0" err="1"/>
              <a:t>Git</a:t>
            </a:r>
            <a:r>
              <a:rPr dirty="0"/>
              <a:t> Shell</a:t>
            </a:r>
          </a:p>
          <a:p>
            <a:pPr lvl="1"/>
            <a:r>
              <a:rPr dirty="0"/>
              <a:t> </a:t>
            </a:r>
            <a:r>
              <a:rPr dirty="0" err="1"/>
              <a:t>gitk</a:t>
            </a:r>
            <a:endParaRPr dirty="0"/>
          </a:p>
          <a:p>
            <a:r>
              <a:rPr dirty="0"/>
              <a:t> To view a specific commit</a:t>
            </a:r>
          </a:p>
          <a:p>
            <a:pPr lvl="1"/>
            <a:r>
              <a:rPr dirty="0"/>
              <a:t> </a:t>
            </a:r>
            <a:r>
              <a:rPr dirty="0" err="1"/>
              <a:t>git</a:t>
            </a:r>
            <a:r>
              <a:rPr dirty="0"/>
              <a:t> show 5809 (first few letters of the SHA-1)</a:t>
            </a:r>
          </a:p>
          <a:p>
            <a:r>
              <a:rPr dirty="0"/>
              <a:t> Switching branches</a:t>
            </a:r>
          </a:p>
          <a:p>
            <a:pPr lvl="1"/>
            <a:r>
              <a:rPr dirty="0"/>
              <a:t> </a:t>
            </a:r>
            <a:r>
              <a:rPr dirty="0" err="1"/>
              <a:t>git</a:t>
            </a:r>
            <a:r>
              <a:rPr dirty="0"/>
              <a:t> checkout &lt;branch-name&gt;</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8451"/>
          <a:stretch/>
        </p:blipFill>
        <p:spPr>
          <a:xfrm>
            <a:off x="4468583" y="1207698"/>
            <a:ext cx="4450768" cy="5650302"/>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Try this</a:t>
            </a:r>
          </a:p>
        </p:txBody>
      </p:sp>
      <p:sp>
        <p:nvSpPr>
          <p:cNvPr id="3" name="Text Placeholder 2"/>
          <p:cNvSpPr>
            <a:spLocks noGrp="1"/>
          </p:cNvSpPr>
          <p:nvPr>
            <p:ph type="body" idx="1"/>
          </p:nvPr>
        </p:nvSpPr>
        <p:spPr/>
        <p:txBody>
          <a:bodyPr/>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Agenda</a:t>
            </a:r>
          </a:p>
        </p:txBody>
      </p:sp>
      <p:graphicFrame>
        <p:nvGraphicFramePr>
          <p:cNvPr id="4" name="Table 3"/>
          <p:cNvGraphicFramePr>
            <a:graphicFrameLocks noGrp="1"/>
          </p:cNvGraphicFramePr>
          <p:nvPr>
            <p:extLst>
              <p:ext uri="{D42A27DB-BD31-4B8C-83A1-F6EECF244321}">
                <p14:modId xmlns:p14="http://schemas.microsoft.com/office/powerpoint/2010/main" val="2034052845"/>
              </p:ext>
            </p:extLst>
          </p:nvPr>
        </p:nvGraphicFramePr>
        <p:xfrm>
          <a:off x="371475" y="1394546"/>
          <a:ext cx="8297333" cy="2061396"/>
        </p:xfrm>
        <a:graphic>
          <a:graphicData uri="http://schemas.openxmlformats.org/drawingml/2006/table">
            <a:tbl>
              <a:tblPr firstRow="1" bandRow="1">
                <a:tableStyleId>{2D5ABB26-0587-4C30-8999-92F81FD0307C}</a:tableStyleId>
              </a:tblPr>
              <a:tblGrid>
                <a:gridCol w="8297333">
                  <a:extLst>
                    <a:ext uri="{9D8B030D-6E8A-4147-A177-3AD203B41FA5}">
                      <a16:colId xmlns="" xmlns:a16="http://schemas.microsoft.com/office/drawing/2014/main" val="20000"/>
                    </a:ext>
                  </a:extLst>
                </a:gridCol>
              </a:tblGrid>
              <a:tr h="258918">
                <a:tc>
                  <a:txBody>
                    <a:bodyPr/>
                    <a:lstStyle/>
                    <a:p>
                      <a:r>
                        <a:rPr lang="en-US" sz="1600" b="0" dirty="0" smtClean="0">
                          <a:solidFill>
                            <a:schemeClr val="tx1"/>
                          </a:solidFill>
                          <a:latin typeface="+mj-lt"/>
                          <a:cs typeface="Century Gothic"/>
                        </a:rPr>
                        <a:t> </a:t>
                      </a:r>
                      <a:endParaRPr lang="en-US" sz="1600" b="0" dirty="0">
                        <a:solidFill>
                          <a:schemeClr val="tx1"/>
                        </a:solidFill>
                        <a:latin typeface="+mj-lt"/>
                        <a:cs typeface="Century Gothic"/>
                      </a:endParaRP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 xmlns:a16="http://schemas.microsoft.com/office/drawing/2014/main" val="10000"/>
                  </a:ext>
                </a:extLst>
              </a:tr>
              <a:tr h="431529">
                <a:tc>
                  <a:txBody>
                    <a:bodyPr/>
                    <a:lstStyle/>
                    <a:p>
                      <a:pPr marL="285750" marR="0" indent="-285750" algn="l" defTabSz="6858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600" dirty="0" smtClean="0"/>
                        <a:t>Terminology</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 xmlns:a16="http://schemas.microsoft.com/office/drawing/2014/main" val="10001"/>
                  </a:ext>
                </a:extLst>
              </a:tr>
              <a:tr h="431529">
                <a:tc>
                  <a:txBody>
                    <a:bodyPr/>
                    <a:lstStyle/>
                    <a:p>
                      <a:pPr marL="285750" indent="-285750">
                        <a:buClr>
                          <a:schemeClr val="accent1"/>
                        </a:buClr>
                        <a:buFont typeface="Arial" panose="020B0604020202020204" pitchFamily="34" charset="0"/>
                        <a:buChar char="•"/>
                      </a:pPr>
                      <a:r>
                        <a:rPr lang="en-US" sz="1600" dirty="0" smtClean="0"/>
                        <a:t>Basic operations</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31529">
                <a:tc>
                  <a:txBody>
                    <a:bodyPr/>
                    <a:lstStyle/>
                    <a:p>
                      <a:pPr marL="285750" indent="-285750">
                        <a:buClr>
                          <a:schemeClr val="accent1"/>
                        </a:buClr>
                        <a:buFont typeface="Arial" panose="020B0604020202020204" pitchFamily="34" charset="0"/>
                        <a:buChar char="•"/>
                      </a:pPr>
                      <a:r>
                        <a:rPr lang="en-US" sz="1600" dirty="0" smtClean="0"/>
                        <a:t>Changes, staging, commit</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E35">
                        <a:alpha val="12157"/>
                      </a:srgbClr>
                    </a:solidFill>
                  </a:tcPr>
                </a:tc>
              </a:tr>
              <a:tr h="431529">
                <a:tc>
                  <a:txBody>
                    <a:bodyPr/>
                    <a:lstStyle/>
                    <a:p>
                      <a:pPr marL="285750" indent="-285750">
                        <a:buClr>
                          <a:schemeClr val="accent1"/>
                        </a:buClr>
                        <a:buFont typeface="Arial" panose="020B0604020202020204" pitchFamily="34" charset="0"/>
                        <a:buChar char="•"/>
                      </a:pPr>
                      <a:r>
                        <a:rPr lang="en-US" sz="1600" dirty="0" smtClean="0"/>
                        <a:t>Merge and conflict resolution</a:t>
                      </a:r>
                      <a:endParaRPr lang="en-US" sz="1600" dirty="0"/>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Footer Placeholder 2"/>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Switching Branches Use</a:t>
            </a:r>
          </a:p>
        </p:txBody>
      </p:sp>
      <p:sp>
        <p:nvSpPr>
          <p:cNvPr id="3" name="Content Placeholder 2"/>
          <p:cNvSpPr>
            <a:spLocks noGrp="1"/>
          </p:cNvSpPr>
          <p:nvPr>
            <p:ph idx="1"/>
          </p:nvPr>
        </p:nvSpPr>
        <p:spPr>
          <a:xfrm>
            <a:off x="365760" y="1280160"/>
            <a:ext cx="8486775" cy="4074432"/>
          </a:xfrm>
        </p:spPr>
        <p:txBody>
          <a:bodyPr/>
          <a:lstStyle/>
          <a:p>
            <a:r>
              <a:rPr dirty="0"/>
              <a:t> Wearing many hats can be tough</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7698" y="1641920"/>
            <a:ext cx="6883879" cy="4756135"/>
          </a:xfrm>
          <a:prstGeom prst="rect">
            <a:avLst/>
          </a:prstGeom>
          <a:ln>
            <a:noFill/>
          </a:ln>
          <a:effectLst>
            <a:softEdge rad="112500"/>
          </a:effectLst>
        </p:spPr>
      </p:pic>
      <p:sp>
        <p:nvSpPr>
          <p:cNvPr id="4" name="Footer Placeholder 3"/>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55" y="2152412"/>
            <a:ext cx="5883217" cy="4102207"/>
          </a:xfrm>
          <a:prstGeom prst="rect">
            <a:avLst/>
          </a:prstGeom>
        </p:spPr>
      </p:pic>
      <p:sp>
        <p:nvSpPr>
          <p:cNvPr id="2" name="Title 1"/>
          <p:cNvSpPr>
            <a:spLocks noGrp="1"/>
          </p:cNvSpPr>
          <p:nvPr>
            <p:ph type="title"/>
          </p:nvPr>
        </p:nvSpPr>
        <p:spPr/>
        <p:txBody>
          <a:bodyPr/>
          <a:lstStyle/>
          <a:p>
            <a:r>
              <a:t>A Day in Life of a Web Developer</a:t>
            </a:r>
          </a:p>
        </p:txBody>
      </p:sp>
      <p:sp>
        <p:nvSpPr>
          <p:cNvPr id="3" name="Content Placeholder 2"/>
          <p:cNvSpPr>
            <a:spLocks noGrp="1"/>
          </p:cNvSpPr>
          <p:nvPr>
            <p:ph idx="1"/>
          </p:nvPr>
        </p:nvSpPr>
        <p:spPr>
          <a:xfrm>
            <a:off x="365760" y="1280160"/>
            <a:ext cx="8486775" cy="4074432"/>
          </a:xfrm>
        </p:spPr>
        <p:txBody>
          <a:bodyPr/>
          <a:lstStyle/>
          <a:p>
            <a:r>
              <a:rPr dirty="0"/>
              <a:t> </a:t>
            </a:r>
            <a:r>
              <a:rPr dirty="0" smtClean="0"/>
              <a:t>Morning</a:t>
            </a:r>
            <a:r>
              <a:rPr lang="en-US" dirty="0" smtClean="0"/>
              <a:t>:</a:t>
            </a:r>
            <a:endParaRPr dirty="0"/>
          </a:p>
          <a:p>
            <a:pPr lvl="1"/>
            <a:r>
              <a:rPr dirty="0"/>
              <a:t> Do your work on a web site</a:t>
            </a:r>
          </a:p>
          <a:p>
            <a:pPr lvl="1"/>
            <a:r>
              <a:rPr dirty="0"/>
              <a:t> Create a branch for a new story you’re working on</a:t>
            </a:r>
          </a:p>
          <a:p>
            <a:pPr lvl="1"/>
            <a:r>
              <a:rPr dirty="0"/>
              <a:t> Do some work in that branch</a:t>
            </a:r>
          </a:p>
          <a:p>
            <a:r>
              <a:rPr dirty="0"/>
              <a:t> Let us try </a:t>
            </a:r>
            <a:r>
              <a:rPr dirty="0" smtClean="0"/>
              <a:t>that</a:t>
            </a:r>
            <a:r>
              <a:rPr lang="en-US" dirty="0" smtClean="0"/>
              <a:t>:</a:t>
            </a:r>
            <a:endParaRPr dirty="0"/>
          </a:p>
          <a:p>
            <a:pPr lvl="1"/>
            <a:r>
              <a:rPr dirty="0"/>
              <a:t> Work on the text file of your choice</a:t>
            </a:r>
          </a:p>
          <a:p>
            <a:pPr lvl="1"/>
            <a:r>
              <a:rPr dirty="0"/>
              <a:t> Create a branch for a new story your-</a:t>
            </a:r>
            <a:r>
              <a:rPr dirty="0" err="1"/>
              <a:t>name_new</a:t>
            </a:r>
            <a:endParaRPr dirty="0"/>
          </a:p>
          <a:p>
            <a:pPr lvl="1"/>
            <a:r>
              <a:rPr dirty="0"/>
              <a:t> Do some work in that branch</a:t>
            </a:r>
          </a:p>
        </p:txBody>
      </p:sp>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Afternoon</a:t>
            </a:r>
          </a:p>
        </p:txBody>
      </p:sp>
      <p:sp>
        <p:nvSpPr>
          <p:cNvPr id="3" name="Content Placeholder 2"/>
          <p:cNvSpPr>
            <a:spLocks noGrp="1"/>
          </p:cNvSpPr>
          <p:nvPr>
            <p:ph idx="1"/>
          </p:nvPr>
        </p:nvSpPr>
        <p:spPr>
          <a:xfrm>
            <a:off x="365760" y="1280160"/>
            <a:ext cx="8486775" cy="4074432"/>
          </a:xfrm>
        </p:spPr>
        <p:txBody>
          <a:bodyPr/>
          <a:lstStyle/>
          <a:p>
            <a:pPr marL="285750" indent="-285750">
              <a:buClr>
                <a:srgbClr val="E87722"/>
              </a:buClr>
              <a:buFont typeface="Arial" panose="020B0604020202020204" pitchFamily="34" charset="0"/>
              <a:buChar char="•"/>
            </a:pPr>
            <a:r>
              <a:rPr dirty="0"/>
              <a:t> </a:t>
            </a:r>
            <a:r>
              <a:rPr lang="en-US" dirty="0" smtClean="0"/>
              <a:t>An e</a:t>
            </a:r>
            <a:r>
              <a:rPr dirty="0" smtClean="0"/>
              <a:t>mergency </a:t>
            </a:r>
            <a:r>
              <a:rPr dirty="0"/>
              <a:t>fix is required in your branch your-name!</a:t>
            </a:r>
          </a:p>
          <a:p>
            <a:pPr marL="285750" indent="-285750">
              <a:buClr>
                <a:srgbClr val="E87722"/>
              </a:buClr>
              <a:buFont typeface="Arial" panose="020B0604020202020204" pitchFamily="34" charset="0"/>
              <a:buChar char="•"/>
            </a:pPr>
            <a:r>
              <a:rPr dirty="0"/>
              <a:t> Switch back to your production branch.</a:t>
            </a:r>
          </a:p>
          <a:p>
            <a:pPr marL="285750" indent="-285750">
              <a:buClr>
                <a:srgbClr val="E87722"/>
              </a:buClr>
              <a:buFont typeface="Arial" panose="020B0604020202020204" pitchFamily="34" charset="0"/>
              <a:buChar char="•"/>
            </a:pPr>
            <a:r>
              <a:rPr dirty="0"/>
              <a:t> Create a branch to add the fix.</a:t>
            </a:r>
          </a:p>
          <a:p>
            <a:pPr marL="285750" indent="-285750">
              <a:buClr>
                <a:srgbClr val="E87722"/>
              </a:buClr>
              <a:buFont typeface="Arial" panose="020B0604020202020204" pitchFamily="34" charset="0"/>
              <a:buChar char="•"/>
            </a:pPr>
            <a:r>
              <a:rPr dirty="0"/>
              <a:t> Test, merge the hotfix branch into your-name, and push to production.</a:t>
            </a:r>
          </a:p>
          <a:p>
            <a:pPr marL="285750" indent="-285750">
              <a:buClr>
                <a:srgbClr val="E87722"/>
              </a:buClr>
              <a:buFont typeface="Arial" panose="020B0604020202020204" pitchFamily="34" charset="0"/>
              <a:buChar char="•"/>
            </a:pPr>
            <a:r>
              <a:rPr dirty="0"/>
              <a:t> Switch back to your original story and continue working.</a:t>
            </a:r>
          </a:p>
          <a:p>
            <a:pPr marL="285750" indent="-285750">
              <a:buClr>
                <a:srgbClr val="E87722"/>
              </a:buClr>
              <a:buFont typeface="Arial" panose="020B0604020202020204" pitchFamily="34" charset="0"/>
              <a:buChar char="•"/>
            </a:pPr>
            <a:r>
              <a:rPr dirty="0"/>
              <a:t> </a:t>
            </a:r>
            <a:r>
              <a:rPr dirty="0" smtClean="0"/>
              <a:t>Let</a:t>
            </a:r>
            <a:r>
              <a:rPr lang="en-US" dirty="0" smtClean="0"/>
              <a:t>'</a:t>
            </a:r>
            <a:r>
              <a:rPr dirty="0" smtClean="0"/>
              <a:t>s </a:t>
            </a:r>
            <a:r>
              <a:rPr dirty="0"/>
              <a:t>do that (following lab</a:t>
            </a:r>
            <a:r>
              <a:rPr dirty="0" smtClean="0"/>
              <a:t>)</a:t>
            </a:r>
            <a:r>
              <a:rPr lang="en-US" dirty="0" smtClean="0"/>
              <a:t>.</a:t>
            </a:r>
            <a:endParaRPr dirty="0"/>
          </a:p>
        </p:txBody>
      </p:sp>
      <p:sp>
        <p:nvSpPr>
          <p:cNvPr id="4" name="Footer Placeholder 3"/>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Lab 05</a:t>
            </a:r>
            <a:endParaRPr lang="en-US" dirty="0"/>
          </a:p>
        </p:txBody>
      </p:sp>
      <p:sp>
        <p:nvSpPr>
          <p:cNvPr id="2" name="Text Placeholder 1"/>
          <p:cNvSpPr>
            <a:spLocks noGrp="1"/>
          </p:cNvSpPr>
          <p:nvPr>
            <p:ph type="body" sz="quarter" idx="18"/>
          </p:nvPr>
        </p:nvSpPr>
        <p:spPr>
          <a:xfrm>
            <a:off x="372534" y="1371600"/>
            <a:ext cx="8500296" cy="4892040"/>
          </a:xfrm>
        </p:spPr>
        <p:txBody>
          <a:bodyPr/>
          <a:lstStyle/>
          <a:p>
            <a:r>
              <a:rPr lang="en-US" dirty="0"/>
              <a:t> Please do all steps in lab 05</a:t>
            </a:r>
          </a:p>
          <a:p>
            <a:r>
              <a:rPr lang="en-US" dirty="0"/>
              <a:t> </a:t>
            </a:r>
            <a:r>
              <a:rPr lang="en-US" dirty="0" err="1"/>
              <a:t>git</a:t>
            </a:r>
            <a:r>
              <a:rPr lang="en-US" dirty="0"/>
              <a:t>/lab05</a:t>
            </a:r>
          </a:p>
          <a:p>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33</a:t>
            </a:fld>
            <a:endParaRPr lang="en-US" dirty="0"/>
          </a:p>
        </p:txBody>
      </p:sp>
    </p:spTree>
    <p:custDataLst>
      <p:tags r:id="rId1"/>
    </p:custDataLst>
    <p:extLst>
      <p:ext uri="{BB962C8B-B14F-4D97-AF65-F5344CB8AC3E}">
        <p14:creationId xmlns:p14="http://schemas.microsoft.com/office/powerpoint/2010/main" val="4192909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Changes, </a:t>
            </a:r>
            <a:r>
              <a:rPr lang="en-US" dirty="0" smtClean="0"/>
              <a:t>S</a:t>
            </a:r>
            <a:r>
              <a:rPr dirty="0" smtClean="0"/>
              <a:t>taging</a:t>
            </a:r>
            <a:r>
              <a:rPr dirty="0"/>
              <a:t>, </a:t>
            </a:r>
            <a:r>
              <a:rPr lang="en-US" dirty="0" smtClean="0"/>
              <a:t>C</a:t>
            </a:r>
            <a:r>
              <a:rPr dirty="0" smtClean="0"/>
              <a:t>ommitting</a:t>
            </a:r>
            <a:endParaRPr dirty="0"/>
          </a:p>
        </p:txBody>
      </p:sp>
      <p:sp>
        <p:nvSpPr>
          <p:cNvPr id="3" name="Text Placeholder 2"/>
          <p:cNvSpPr>
            <a:spLocks noGrp="1"/>
          </p:cNvSpPr>
          <p:nvPr>
            <p:ph type="body" idx="1"/>
          </p:nvPr>
        </p:nvSpPr>
        <p:spPr/>
        <p:txBody>
          <a:bodyPr/>
          <a:lstStyle/>
          <a:p>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825" y="2294626"/>
            <a:ext cx="6273174" cy="4183066"/>
          </a:xfrm>
          <a:prstGeom prst="rect">
            <a:avLst/>
          </a:prstGeom>
        </p:spPr>
      </p:pic>
      <p:sp>
        <p:nvSpPr>
          <p:cNvPr id="2" name="Title 1"/>
          <p:cNvSpPr>
            <a:spLocks noGrp="1"/>
          </p:cNvSpPr>
          <p:nvPr>
            <p:ph type="title"/>
          </p:nvPr>
        </p:nvSpPr>
        <p:spPr/>
        <p:txBody>
          <a:bodyPr/>
          <a:lstStyle/>
          <a:p>
            <a:r>
              <a:t>Changes, Staging, Committing</a:t>
            </a:r>
          </a:p>
        </p:txBody>
      </p:sp>
      <p:sp>
        <p:nvSpPr>
          <p:cNvPr id="3" name="Content Placeholder 2"/>
          <p:cNvSpPr>
            <a:spLocks noGrp="1"/>
          </p:cNvSpPr>
          <p:nvPr>
            <p:ph idx="1"/>
          </p:nvPr>
        </p:nvSpPr>
        <p:spPr>
          <a:xfrm>
            <a:off x="336969" y="1273534"/>
            <a:ext cx="8486775" cy="4074432"/>
          </a:xfrm>
        </p:spPr>
        <p:txBody>
          <a:bodyPr/>
          <a:lstStyle/>
          <a:p>
            <a:pPr marL="285750" indent="-285750">
              <a:buClr>
                <a:schemeClr val="accent1"/>
              </a:buClr>
              <a:buFont typeface="Arial" panose="020B0604020202020204" pitchFamily="34" charset="0"/>
              <a:buChar char="•"/>
            </a:pPr>
            <a:r>
              <a:rPr dirty="0"/>
              <a:t> Staging a commit</a:t>
            </a:r>
          </a:p>
          <a:p>
            <a:pPr marL="285750" indent="-285750">
              <a:buClr>
                <a:schemeClr val="accent1"/>
              </a:buClr>
              <a:buFont typeface="Arial" panose="020B0604020202020204" pitchFamily="34" charset="0"/>
              <a:buChar char="•"/>
            </a:pPr>
            <a:r>
              <a:rPr dirty="0"/>
              <a:t> Making a commit</a:t>
            </a:r>
          </a:p>
          <a:p>
            <a:pPr marL="285750" indent="-285750">
              <a:buClr>
                <a:schemeClr val="accent1"/>
              </a:buClr>
              <a:buFont typeface="Arial" panose="020B0604020202020204" pitchFamily="34" charset="0"/>
              <a:buChar char="•"/>
            </a:pPr>
            <a:r>
              <a:rPr dirty="0"/>
              <a:t> Pushing your change</a:t>
            </a:r>
          </a:p>
          <a:p>
            <a:pPr marL="285750" indent="-285750">
              <a:buClr>
                <a:schemeClr val="accent1"/>
              </a:buClr>
              <a:buFont typeface="Arial" panose="020B0604020202020204" pitchFamily="34" charset="0"/>
              <a:buChar char="•"/>
            </a:pPr>
            <a:r>
              <a:rPr dirty="0"/>
              <a:t> Undoing </a:t>
            </a:r>
            <a:r>
              <a:rPr lang="en-US" dirty="0" smtClean="0"/>
              <a:t>the </a:t>
            </a:r>
            <a:r>
              <a:rPr dirty="0" smtClean="0"/>
              <a:t>latest </a:t>
            </a:r>
            <a:r>
              <a:rPr dirty="0"/>
              <a:t>local commit</a:t>
            </a:r>
          </a:p>
          <a:p>
            <a:pPr marL="285750" indent="-285750">
              <a:buClr>
                <a:schemeClr val="accent1"/>
              </a:buClr>
              <a:buFont typeface="Arial" panose="020B0604020202020204" pitchFamily="34" charset="0"/>
              <a:buChar char="•"/>
            </a:pPr>
            <a:r>
              <a:rPr dirty="0"/>
              <a:t> Reverting a commit</a:t>
            </a:r>
          </a:p>
        </p:txBody>
      </p:sp>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Staging a Commit</a:t>
            </a:r>
          </a:p>
        </p:txBody>
      </p:sp>
      <p:sp>
        <p:nvSpPr>
          <p:cNvPr id="3" name="Content Placeholder 2"/>
          <p:cNvSpPr>
            <a:spLocks noGrp="1"/>
          </p:cNvSpPr>
          <p:nvPr>
            <p:ph idx="1"/>
          </p:nvPr>
        </p:nvSpPr>
        <p:spPr>
          <a:xfrm>
            <a:off x="365760" y="1280160"/>
            <a:ext cx="8486775" cy="4074432"/>
          </a:xfrm>
        </p:spPr>
        <p:txBody>
          <a:bodyPr/>
          <a:lstStyle/>
          <a:p>
            <a:r>
              <a:rPr dirty="0">
                <a:solidFill>
                  <a:srgbClr val="E87722"/>
                </a:solidFill>
              </a:rPr>
              <a:t> Review</a:t>
            </a:r>
            <a:r>
              <a:rPr dirty="0"/>
              <a:t>: </a:t>
            </a:r>
            <a:r>
              <a:rPr lang="en-US" dirty="0" smtClean="0"/>
              <a:t>W</a:t>
            </a:r>
            <a:r>
              <a:rPr dirty="0" smtClean="0"/>
              <a:t>hat </a:t>
            </a:r>
            <a:r>
              <a:rPr dirty="0"/>
              <a:t>happens in staging?</a:t>
            </a:r>
          </a:p>
          <a:p>
            <a:r>
              <a:rPr dirty="0">
                <a:solidFill>
                  <a:srgbClr val="E87722"/>
                </a:solidFill>
              </a:rPr>
              <a:t> Answer</a:t>
            </a:r>
            <a:r>
              <a:rPr dirty="0"/>
              <a:t>: </a:t>
            </a:r>
            <a:r>
              <a:rPr lang="en-US" dirty="0" smtClean="0"/>
              <a:t>Y</a:t>
            </a:r>
            <a:r>
              <a:rPr dirty="0" smtClean="0"/>
              <a:t>our </a:t>
            </a:r>
            <a:r>
              <a:rPr dirty="0"/>
              <a:t>changes go to the staging </a:t>
            </a:r>
            <a:r>
              <a:rPr dirty="0" smtClean="0"/>
              <a:t>area</a:t>
            </a:r>
            <a:r>
              <a:rPr lang="en-US" dirty="0" smtClean="0"/>
              <a:t>.</a:t>
            </a:r>
            <a:endParaRPr dirty="0"/>
          </a:p>
          <a:p>
            <a:r>
              <a:rPr dirty="0"/>
              <a:t> Do </a:t>
            </a:r>
            <a:r>
              <a:rPr dirty="0" smtClean="0"/>
              <a:t>commands</a:t>
            </a:r>
            <a:r>
              <a:rPr lang="en-US" dirty="0" smtClean="0"/>
              <a:t>:</a:t>
            </a:r>
            <a:endParaRPr dirty="0"/>
          </a:p>
          <a:p>
            <a:pPr lvl="1"/>
            <a:r>
              <a:rPr dirty="0" err="1" smtClean="0">
                <a:latin typeface="Courier New" panose="02070309020205020404" pitchFamily="49" charset="0"/>
                <a:cs typeface="Courier New" panose="02070309020205020404" pitchFamily="49" charset="0"/>
              </a:rPr>
              <a:t>git</a:t>
            </a:r>
            <a:r>
              <a:rPr dirty="0" smtClean="0">
                <a:latin typeface="Courier New" panose="02070309020205020404" pitchFamily="49" charset="0"/>
                <a:cs typeface="Courier New" panose="02070309020205020404" pitchFamily="49" charset="0"/>
              </a:rPr>
              <a:t> </a:t>
            </a:r>
            <a:r>
              <a:rPr dirty="0">
                <a:latin typeface="Courier New" panose="02070309020205020404" pitchFamily="49" charset="0"/>
                <a:cs typeface="Courier New" panose="02070309020205020404" pitchFamily="49" charset="0"/>
              </a:rPr>
              <a:t>status</a:t>
            </a:r>
          </a:p>
          <a:p>
            <a:pPr lvl="1"/>
            <a:r>
              <a:rPr dirty="0" err="1" smtClean="0">
                <a:latin typeface="Courier New" panose="02070309020205020404" pitchFamily="49" charset="0"/>
                <a:cs typeface="Courier New" panose="02070309020205020404" pitchFamily="49" charset="0"/>
              </a:rPr>
              <a:t>git</a:t>
            </a:r>
            <a:r>
              <a:rPr dirty="0" smtClean="0">
                <a:latin typeface="Courier New" panose="02070309020205020404" pitchFamily="49" charset="0"/>
                <a:cs typeface="Courier New" panose="02070309020205020404" pitchFamily="49" charset="0"/>
              </a:rPr>
              <a:t> </a:t>
            </a:r>
            <a:r>
              <a:rPr dirty="0">
                <a:latin typeface="Courier New" panose="02070309020205020404" pitchFamily="49" charset="0"/>
                <a:cs typeface="Courier New" panose="02070309020205020404" pitchFamily="49" charset="0"/>
              </a:rPr>
              <a:t>add &lt;file&gt;</a:t>
            </a:r>
          </a:p>
          <a:p>
            <a:pPr lvl="1"/>
            <a:r>
              <a:rPr dirty="0" err="1" smtClean="0">
                <a:latin typeface="Courier New" panose="02070309020205020404" pitchFamily="49" charset="0"/>
                <a:cs typeface="Courier New" panose="02070309020205020404" pitchFamily="49" charset="0"/>
              </a:rPr>
              <a:t>git</a:t>
            </a:r>
            <a:r>
              <a:rPr dirty="0" smtClean="0">
                <a:latin typeface="Courier New" panose="02070309020205020404" pitchFamily="49" charset="0"/>
                <a:cs typeface="Courier New" panose="02070309020205020404" pitchFamily="49" charset="0"/>
              </a:rPr>
              <a:t> </a:t>
            </a:r>
            <a:r>
              <a:rPr dirty="0">
                <a:latin typeface="Courier New" panose="02070309020205020404" pitchFamily="49" charset="0"/>
                <a:cs typeface="Courier New" panose="02070309020205020404" pitchFamily="49" charset="0"/>
              </a:rPr>
              <a:t>commit –a
*Interactive</a:t>
            </a:r>
          </a:p>
          <a:p>
            <a:pPr lvl="1"/>
            <a:r>
              <a:rPr dirty="0" err="1" smtClean="0">
                <a:latin typeface="Courier New" panose="02070309020205020404" pitchFamily="49" charset="0"/>
                <a:cs typeface="Courier New" panose="02070309020205020404" pitchFamily="49" charset="0"/>
              </a:rPr>
              <a:t>git</a:t>
            </a:r>
            <a:r>
              <a:rPr dirty="0" smtClean="0">
                <a:latin typeface="Courier New" panose="02070309020205020404" pitchFamily="49" charset="0"/>
                <a:cs typeface="Courier New" panose="02070309020205020404" pitchFamily="49" charset="0"/>
              </a:rPr>
              <a:t> </a:t>
            </a:r>
            <a:r>
              <a:rPr dirty="0">
                <a:latin typeface="Courier New" panose="02070309020205020404" pitchFamily="49" charset="0"/>
                <a:cs typeface="Courier New" panose="02070309020205020404" pitchFamily="49" charset="0"/>
              </a:rPr>
              <a:t>add -</a:t>
            </a:r>
            <a:r>
              <a:rPr dirty="0" err="1">
                <a:latin typeface="Courier New" panose="02070309020205020404" pitchFamily="49" charset="0"/>
                <a:cs typeface="Courier New" panose="02070309020205020404" pitchFamily="49" charset="0"/>
              </a:rPr>
              <a:t>i</a:t>
            </a:r>
            <a:endParaRPr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8368" y="2506146"/>
            <a:ext cx="5369646" cy="4351854"/>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Making a Commit</a:t>
            </a:r>
          </a:p>
        </p:txBody>
      </p:sp>
      <p:sp>
        <p:nvSpPr>
          <p:cNvPr id="3" name="Content Placeholder 2"/>
          <p:cNvSpPr>
            <a:spLocks noGrp="1"/>
          </p:cNvSpPr>
          <p:nvPr>
            <p:ph idx="1"/>
          </p:nvPr>
        </p:nvSpPr>
        <p:spPr>
          <a:xfrm>
            <a:off x="365760" y="1280160"/>
            <a:ext cx="8486775" cy="4074432"/>
          </a:xfrm>
        </p:spPr>
        <p:txBody>
          <a:bodyPr/>
          <a:lstStyle/>
          <a:p>
            <a:r>
              <a:rPr dirty="0"/>
              <a:t> Commit is a record of your changes in a </a:t>
            </a:r>
            <a:r>
              <a:rPr dirty="0" err="1"/>
              <a:t>Git</a:t>
            </a:r>
            <a:r>
              <a:rPr dirty="0"/>
              <a:t> directory (repository</a:t>
            </a:r>
            <a:r>
              <a:rPr dirty="0" smtClean="0"/>
              <a:t>)</a:t>
            </a:r>
            <a:r>
              <a:rPr lang="en-US" dirty="0" smtClean="0"/>
              <a:t>.</a:t>
            </a:r>
            <a:endParaRPr dirty="0"/>
          </a:p>
          <a:p>
            <a:r>
              <a:rPr dirty="0"/>
              <a:t> Making a commit is moving the branch point (master in this case) to the next </a:t>
            </a:r>
            <a:r>
              <a:rPr dirty="0" smtClean="0"/>
              <a:t>snapshot</a:t>
            </a:r>
            <a:r>
              <a:rPr lang="en-US" dirty="0" smtClean="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commit-1.png"/>
          <p:cNvPicPr>
            <a:picLocks noChangeAspect="1"/>
          </p:cNvPicPr>
          <p:nvPr/>
        </p:nvPicPr>
        <p:blipFill>
          <a:blip r:embed="rId3"/>
          <a:stretch>
            <a:fillRect/>
          </a:stretch>
        </p:blipFill>
        <p:spPr>
          <a:xfrm>
            <a:off x="374904" y="2487168"/>
            <a:ext cx="7735823" cy="3845960"/>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Commits</a:t>
            </a:r>
          </a:p>
        </p:txBody>
      </p:sp>
      <p:sp>
        <p:nvSpPr>
          <p:cNvPr id="3" name="Content Placeholder 2"/>
          <p:cNvSpPr>
            <a:spLocks noGrp="1"/>
          </p:cNvSpPr>
          <p:nvPr>
            <p:ph idx="1"/>
          </p:nvPr>
        </p:nvSpPr>
        <p:spPr>
          <a:xfrm>
            <a:off x="365760" y="1280160"/>
            <a:ext cx="8486775" cy="4074432"/>
          </a:xfrm>
        </p:spPr>
        <p:txBody>
          <a:bodyPr/>
          <a:lstStyle/>
          <a:p>
            <a:r>
              <a:t> What are the differences and similarities between a commitment and a commit?</a:t>
            </a: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ring.png"/>
          <p:cNvPicPr>
            <a:picLocks noChangeAspect="1"/>
          </p:cNvPicPr>
          <p:nvPr/>
        </p:nvPicPr>
        <p:blipFill>
          <a:blip r:embed="rId3"/>
          <a:stretch>
            <a:fillRect/>
          </a:stretch>
        </p:blipFill>
        <p:spPr>
          <a:xfrm>
            <a:off x="371475" y="2157984"/>
            <a:ext cx="7735823" cy="4242816"/>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Commit Features</a:t>
            </a:r>
          </a:p>
        </p:txBody>
      </p:sp>
      <p:sp>
        <p:nvSpPr>
          <p:cNvPr id="4" name="Text Placeholder 3"/>
          <p:cNvSpPr>
            <a:spLocks noGrp="1"/>
          </p:cNvSpPr>
          <p:nvPr>
            <p:ph type="body" sz="quarter" idx="14"/>
          </p:nvPr>
        </p:nvSpPr>
        <p:spPr/>
        <p:txBody>
          <a:bodyPr/>
          <a:lstStyle/>
          <a:p>
            <a:r>
              <a:rPr lang="en-US" dirty="0" smtClean="0"/>
              <a:t>Performance</a:t>
            </a:r>
            <a:endParaRPr lang="en-US" dirty="0"/>
          </a:p>
        </p:txBody>
      </p:sp>
      <p:sp>
        <p:nvSpPr>
          <p:cNvPr id="5" name="Text Placeholder 4"/>
          <p:cNvSpPr>
            <a:spLocks noGrp="1"/>
          </p:cNvSpPr>
          <p:nvPr>
            <p:ph type="body" sz="quarter" idx="16"/>
          </p:nvPr>
        </p:nvSpPr>
        <p:spPr/>
        <p:txBody>
          <a:bodyPr/>
          <a:lstStyle/>
          <a:p>
            <a:r>
              <a:rPr lang="en-US" dirty="0" smtClean="0"/>
              <a:t>Impermanence</a:t>
            </a:r>
            <a:endParaRPr lang="en-US" dirty="0"/>
          </a:p>
        </p:txBody>
      </p:sp>
      <p:sp>
        <p:nvSpPr>
          <p:cNvPr id="6" name="Text Placeholder 5"/>
          <p:cNvSpPr>
            <a:spLocks noGrp="1"/>
          </p:cNvSpPr>
          <p:nvPr>
            <p:ph type="body" sz="quarter" idx="19"/>
          </p:nvPr>
        </p:nvSpPr>
        <p:spPr/>
        <p:txBody>
          <a:bodyPr/>
          <a:lstStyle/>
          <a:p>
            <a:pPr lvl="1">
              <a:lnSpc>
                <a:spcPct val="100000"/>
              </a:lnSpc>
              <a:spcAft>
                <a:spcPts val="0"/>
              </a:spcAft>
            </a:pPr>
            <a:r>
              <a:rPr lang="en-US" dirty="0"/>
              <a:t>Commit leaves a record</a:t>
            </a:r>
          </a:p>
          <a:p>
            <a:pPr lvl="1">
              <a:lnSpc>
                <a:spcPct val="100000"/>
              </a:lnSpc>
              <a:spcAft>
                <a:spcPts val="0"/>
              </a:spcAft>
            </a:pPr>
            <a:r>
              <a:rPr lang="en-US" dirty="0"/>
              <a:t>Commit goes into the </a:t>
            </a:r>
            <a:r>
              <a:rPr lang="en-US" dirty="0" err="1"/>
              <a:t>Git</a:t>
            </a:r>
            <a:r>
              <a:rPr lang="en-US" dirty="0"/>
              <a:t> area</a:t>
            </a:r>
          </a:p>
          <a:p>
            <a:pPr lvl="1">
              <a:lnSpc>
                <a:spcPct val="100000"/>
              </a:lnSpc>
              <a:spcAft>
                <a:spcPts val="0"/>
              </a:spcAft>
            </a:pPr>
            <a:r>
              <a:rPr lang="en-US" dirty="0"/>
              <a:t>Commit can be further recorded in a remote</a:t>
            </a:r>
          </a:p>
          <a:p>
            <a:endParaRPr lang="en-US" dirty="0"/>
          </a:p>
        </p:txBody>
      </p:sp>
      <p:sp>
        <p:nvSpPr>
          <p:cNvPr id="7" name="Text Placeholder 6"/>
          <p:cNvSpPr>
            <a:spLocks noGrp="1"/>
          </p:cNvSpPr>
          <p:nvPr>
            <p:ph type="body" sz="quarter" idx="21"/>
          </p:nvPr>
        </p:nvSpPr>
        <p:spPr/>
        <p:txBody>
          <a:bodyPr/>
          <a:lstStyle/>
          <a:p>
            <a:pPr lvl="1">
              <a:lnSpc>
                <a:spcPct val="100000"/>
              </a:lnSpc>
              <a:spcAft>
                <a:spcPts val="0"/>
              </a:spcAft>
            </a:pPr>
            <a:r>
              <a:rPr lang="en-US" dirty="0"/>
              <a:t>Commits can be taken back (undone locally or reverted)</a:t>
            </a:r>
          </a:p>
          <a:p>
            <a:pPr lvl="1">
              <a:lnSpc>
                <a:spcPct val="100000"/>
              </a:lnSpc>
              <a:spcAft>
                <a:spcPts val="0"/>
              </a:spcAft>
            </a:pPr>
            <a:r>
              <a:rPr lang="en-US" dirty="0"/>
              <a:t>Commits can be erased (rebase)</a:t>
            </a:r>
          </a:p>
          <a:p>
            <a:endParaRPr lang="en-US" dirty="0"/>
          </a:p>
        </p:txBody>
      </p:sp>
      <p:sp>
        <p:nvSpPr>
          <p:cNvPr id="3" name="Footer Placeholder 2"/>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8" name="Slide Number Placeholder 7"/>
          <p:cNvSpPr>
            <a:spLocks noGrp="1"/>
          </p:cNvSpPr>
          <p:nvPr>
            <p:ph type="sldNum" sz="quarter" idx="12"/>
          </p:nvPr>
        </p:nvSpPr>
        <p:spPr/>
        <p:txBody>
          <a:bodyPr/>
          <a:lstStyle/>
          <a:p>
            <a:fld id="{3310D8EA-3107-4873-B9AB-DD7D3E79053A}" type="slidenum">
              <a:rPr lang="en-US" smtClean="0"/>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Terminology</a:t>
            </a:r>
          </a:p>
        </p:txBody>
      </p:sp>
      <p:sp>
        <p:nvSpPr>
          <p:cNvPr id="3" name="Text Placeholder 2"/>
          <p:cNvSpPr>
            <a:spLocks noGrp="1"/>
          </p:cNvSpPr>
          <p:nvPr>
            <p:ph type="body" idx="1"/>
          </p:nvPr>
        </p:nvSpPr>
        <p:spPr/>
        <p:txBody>
          <a:bodyPr/>
          <a:lstStyle/>
          <a:p>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274" y="1207698"/>
            <a:ext cx="3767725" cy="5650302"/>
          </a:xfrm>
          <a:prstGeom prst="rect">
            <a:avLst/>
          </a:prstGeom>
        </p:spPr>
      </p:pic>
      <p:sp>
        <p:nvSpPr>
          <p:cNvPr id="2" name="Title 1"/>
          <p:cNvSpPr>
            <a:spLocks noGrp="1"/>
          </p:cNvSpPr>
          <p:nvPr>
            <p:ph type="title"/>
          </p:nvPr>
        </p:nvSpPr>
        <p:spPr/>
        <p:txBody>
          <a:bodyPr/>
          <a:lstStyle/>
          <a:p>
            <a:r>
              <a:rPr dirty="0"/>
              <a:t>How </a:t>
            </a:r>
            <a:r>
              <a:rPr lang="en-US" dirty="0" smtClean="0"/>
              <a:t>d</a:t>
            </a:r>
            <a:r>
              <a:rPr dirty="0" smtClean="0"/>
              <a:t>o </a:t>
            </a:r>
            <a:r>
              <a:rPr dirty="0"/>
              <a:t>Branching and Merging Work?</a:t>
            </a:r>
          </a:p>
        </p:txBody>
      </p:sp>
      <p:sp>
        <p:nvSpPr>
          <p:cNvPr id="3" name="Content Placeholder 2"/>
          <p:cNvSpPr>
            <a:spLocks noGrp="1"/>
          </p:cNvSpPr>
          <p:nvPr>
            <p:ph idx="1"/>
          </p:nvPr>
        </p:nvSpPr>
        <p:spPr>
          <a:xfrm>
            <a:off x="365760" y="1280160"/>
            <a:ext cx="8486775" cy="4074432"/>
          </a:xfrm>
        </p:spPr>
        <p:txBody>
          <a:bodyPr/>
          <a:lstStyle/>
          <a:p>
            <a:r>
              <a:rPr dirty="0"/>
              <a:t> Let’s go back to our morning-afternoon scenario. </a:t>
            </a:r>
            <a:endParaRPr lang="en-US" dirty="0" smtClean="0"/>
          </a:p>
          <a:p>
            <a:r>
              <a:rPr dirty="0" smtClean="0"/>
              <a:t>In </a:t>
            </a:r>
            <a:r>
              <a:rPr dirty="0"/>
              <a:t>brief…</a:t>
            </a:r>
          </a:p>
          <a:p>
            <a:r>
              <a:rPr dirty="0"/>
              <a:t> Working on your </a:t>
            </a:r>
            <a:r>
              <a:rPr dirty="0" smtClean="0"/>
              <a:t>issue</a:t>
            </a:r>
            <a:r>
              <a:rPr lang="en-US" dirty="0" smtClean="0"/>
              <a:t>:</a:t>
            </a:r>
            <a:endParaRPr dirty="0"/>
          </a:p>
          <a:p>
            <a:pPr lvl="1"/>
            <a:r>
              <a:rPr dirty="0"/>
              <a:t> Get interrupted with the production fix</a:t>
            </a:r>
          </a:p>
          <a:p>
            <a:pPr lvl="1"/>
            <a:r>
              <a:rPr dirty="0"/>
              <a:t> Fix the production, go back to your issue</a:t>
            </a:r>
          </a:p>
        </p:txBody>
      </p:sp>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This is Where You Start</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ork1.png"/>
          <p:cNvPicPr>
            <a:picLocks noChangeAspect="1"/>
          </p:cNvPicPr>
          <p:nvPr/>
        </p:nvPicPr>
        <p:blipFill>
          <a:blip r:embed="rId3"/>
          <a:stretch>
            <a:fillRect/>
          </a:stretch>
        </p:blipFill>
        <p:spPr>
          <a:xfrm>
            <a:off x="374904" y="1828800"/>
            <a:ext cx="7735823" cy="2743569"/>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Prepare to Work on Your Feature</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ork2.png"/>
          <p:cNvPicPr>
            <a:picLocks noChangeAspect="1"/>
          </p:cNvPicPr>
          <p:nvPr/>
        </p:nvPicPr>
        <p:blipFill>
          <a:blip r:embed="rId3"/>
          <a:stretch>
            <a:fillRect/>
          </a:stretch>
        </p:blipFill>
        <p:spPr>
          <a:xfrm>
            <a:off x="374904" y="1828800"/>
            <a:ext cx="7735823" cy="4725232"/>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Commit Your New Changes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ork3.png"/>
          <p:cNvPicPr>
            <a:picLocks noChangeAspect="1"/>
          </p:cNvPicPr>
          <p:nvPr/>
        </p:nvPicPr>
        <p:blipFill>
          <a:blip r:embed="rId3"/>
          <a:stretch>
            <a:fillRect/>
          </a:stretch>
        </p:blipFill>
        <p:spPr>
          <a:xfrm>
            <a:off x="374904" y="1828800"/>
            <a:ext cx="7735823" cy="3512627"/>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Work on the Hotfix</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ork4.png"/>
          <p:cNvPicPr>
            <a:picLocks noChangeAspect="1"/>
          </p:cNvPicPr>
          <p:nvPr/>
        </p:nvPicPr>
        <p:blipFill>
          <a:blip r:embed="rId3"/>
          <a:stretch>
            <a:fillRect/>
          </a:stretch>
        </p:blipFill>
        <p:spPr>
          <a:xfrm>
            <a:off x="374904" y="1828800"/>
            <a:ext cx="7735823" cy="3681826"/>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Merge Hotfix</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ork5.png"/>
          <p:cNvPicPr>
            <a:picLocks noChangeAspect="1"/>
          </p:cNvPicPr>
          <p:nvPr/>
        </p:nvPicPr>
        <p:blipFill>
          <a:blip r:embed="rId3"/>
          <a:stretch>
            <a:fillRect/>
          </a:stretch>
        </p:blipFill>
        <p:spPr>
          <a:xfrm>
            <a:off x="408028" y="1242198"/>
            <a:ext cx="7735823" cy="5530244"/>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And Now, Clean Up!</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ork6.png"/>
          <p:cNvPicPr>
            <a:picLocks noChangeAspect="1"/>
          </p:cNvPicPr>
          <p:nvPr/>
        </p:nvPicPr>
        <p:blipFill>
          <a:blip r:embed="rId3"/>
          <a:stretch>
            <a:fillRect/>
          </a:stretch>
        </p:blipFill>
        <p:spPr>
          <a:xfrm>
            <a:off x="374904" y="1828800"/>
            <a:ext cx="7735823" cy="4530470"/>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Pushing Your Changes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before-after-pushing.png"/>
          <p:cNvPicPr>
            <a:picLocks noChangeAspect="1"/>
          </p:cNvPicPr>
          <p:nvPr/>
        </p:nvPicPr>
        <p:blipFill>
          <a:blip r:embed="rId3"/>
          <a:stretch>
            <a:fillRect/>
          </a:stretch>
        </p:blipFill>
        <p:spPr>
          <a:xfrm>
            <a:off x="541595" y="1488558"/>
            <a:ext cx="8309107" cy="5002185"/>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5618" y="2346385"/>
            <a:ext cx="5128381" cy="3617840"/>
          </a:xfrm>
          <a:prstGeom prst="rect">
            <a:avLst/>
          </a:prstGeom>
        </p:spPr>
      </p:pic>
      <p:sp>
        <p:nvSpPr>
          <p:cNvPr id="2" name="Title 1"/>
          <p:cNvSpPr>
            <a:spLocks noGrp="1"/>
          </p:cNvSpPr>
          <p:nvPr>
            <p:ph type="title"/>
          </p:nvPr>
        </p:nvSpPr>
        <p:spPr/>
        <p:txBody>
          <a:bodyPr/>
          <a:lstStyle/>
          <a:p>
            <a:r>
              <a:rPr dirty="0"/>
              <a:t>Pushing – Do Not Use Force!</a:t>
            </a:r>
          </a:p>
        </p:txBody>
      </p:sp>
      <p:sp>
        <p:nvSpPr>
          <p:cNvPr id="4" name="Text Placeholder 3"/>
          <p:cNvSpPr>
            <a:spLocks noGrp="1"/>
          </p:cNvSpPr>
          <p:nvPr>
            <p:ph type="body" sz="quarter" idx="14"/>
          </p:nvPr>
        </p:nvSpPr>
        <p:spPr/>
        <p:txBody>
          <a:bodyPr/>
          <a:lstStyle/>
          <a:p>
            <a:r>
              <a:rPr lang="en-US" dirty="0"/>
              <a:t> As a good practice, do not do </a:t>
            </a:r>
            <a:r>
              <a:rPr lang="en-US" dirty="0" smtClean="0"/>
              <a:t>this:</a:t>
            </a:r>
            <a:endParaRPr lang="en-US" dirty="0"/>
          </a:p>
        </p:txBody>
      </p:sp>
      <p:sp>
        <p:nvSpPr>
          <p:cNvPr id="6" name="Text Placeholder 5"/>
          <p:cNvSpPr>
            <a:spLocks noGrp="1"/>
          </p:cNvSpPr>
          <p:nvPr>
            <p:ph type="body" sz="quarter" idx="19"/>
          </p:nvPr>
        </p:nvSpPr>
        <p:spPr/>
        <p:txBody>
          <a:bodyPr/>
          <a:lstStyle/>
          <a:p>
            <a:pPr marL="285750" indent="-285750">
              <a:lnSpc>
                <a:spcPct val="150000"/>
              </a:lnSpc>
              <a:buClr>
                <a:srgbClr val="E87722"/>
              </a:buClr>
              <a:buFont typeface="Arial" panose="020B0604020202020204" pitchFamily="34" charset="0"/>
              <a:buChar char="•"/>
            </a:pPr>
            <a:r>
              <a:rPr lang="en-US" dirty="0" smtClean="0"/>
              <a:t> </a:t>
            </a:r>
            <a:r>
              <a:rPr lang="en-US" dirty="0" err="1" smtClean="0">
                <a:latin typeface="Courier New" panose="02070309020205020404" pitchFamily="49" charset="0"/>
                <a:cs typeface="Courier New" panose="02070309020205020404" pitchFamily="49" charset="0"/>
              </a:rPr>
              <a:t>git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push &lt;remote&gt; --force</a:t>
            </a:r>
          </a:p>
          <a:p>
            <a:pPr marL="285750" indent="-285750">
              <a:lnSpc>
                <a:spcPct val="150000"/>
              </a:lnSpc>
              <a:buClr>
                <a:srgbClr val="E87722"/>
              </a:buClr>
              <a:buFont typeface="Arial" panose="020B0604020202020204" pitchFamily="34" charset="0"/>
              <a:buChar char="•"/>
            </a:pPr>
            <a:r>
              <a:rPr lang="en-US" dirty="0"/>
              <a:t> When can it happen?</a:t>
            </a:r>
          </a:p>
          <a:p>
            <a:pPr marL="285750" indent="-285750">
              <a:lnSpc>
                <a:spcPct val="150000"/>
              </a:lnSpc>
              <a:buClr>
                <a:srgbClr val="E87722"/>
              </a:buClr>
              <a:buFont typeface="Arial" panose="020B0604020202020204" pitchFamily="34" charset="0"/>
              <a:buChar char="•"/>
            </a:pPr>
            <a:r>
              <a:rPr lang="en-US" dirty="0"/>
              <a:t> Did not pull but want to push</a:t>
            </a:r>
          </a:p>
          <a:p>
            <a:pPr marL="285750" indent="-285750">
              <a:lnSpc>
                <a:spcPct val="150000"/>
              </a:lnSpc>
              <a:buClr>
                <a:srgbClr val="E87722"/>
              </a:buClr>
              <a:buFont typeface="Arial" panose="020B0604020202020204" pitchFamily="34" charset="0"/>
              <a:buChar char="•"/>
            </a:pPr>
            <a:r>
              <a:rPr lang="en-US" dirty="0"/>
              <a:t> Rebase (we will mention it later)</a:t>
            </a:r>
          </a:p>
          <a:p>
            <a:pPr>
              <a:lnSpc>
                <a:spcPct val="150000"/>
              </a:lnSpc>
            </a:pPr>
            <a:endParaRPr lang="en-US" dirty="0"/>
          </a:p>
        </p:txBody>
      </p:sp>
      <p:sp>
        <p:nvSpPr>
          <p:cNvPr id="3" name="Footer Placeholder 2"/>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244"/>
          <a:stretch/>
        </p:blipFill>
        <p:spPr>
          <a:xfrm>
            <a:off x="414071" y="2393829"/>
            <a:ext cx="8333117" cy="3989718"/>
          </a:xfrm>
          <a:prstGeom prst="rect">
            <a:avLst/>
          </a:prstGeom>
        </p:spPr>
      </p:pic>
      <p:sp>
        <p:nvSpPr>
          <p:cNvPr id="2" name="Title 1"/>
          <p:cNvSpPr>
            <a:spLocks noGrp="1"/>
          </p:cNvSpPr>
          <p:nvPr>
            <p:ph type="title"/>
          </p:nvPr>
        </p:nvSpPr>
        <p:spPr/>
        <p:txBody>
          <a:bodyPr/>
          <a:lstStyle/>
          <a:p>
            <a:r>
              <a:rPr dirty="0"/>
              <a:t>Undoing Latest Local Commit</a:t>
            </a:r>
          </a:p>
        </p:txBody>
      </p:sp>
      <p:sp>
        <p:nvSpPr>
          <p:cNvPr id="3" name="Content Placeholder 2"/>
          <p:cNvSpPr>
            <a:spLocks noGrp="1"/>
          </p:cNvSpPr>
          <p:nvPr>
            <p:ph idx="1"/>
          </p:nvPr>
        </p:nvSpPr>
        <p:spPr>
          <a:xfrm>
            <a:off x="365760" y="1280160"/>
            <a:ext cx="8486775" cy="4074432"/>
          </a:xfrm>
        </p:spPr>
        <p:txBody>
          <a:bodyPr/>
          <a:lstStyle/>
          <a:p>
            <a:r>
              <a:rPr dirty="0"/>
              <a:t> Can you do this?</a:t>
            </a:r>
          </a:p>
          <a:p>
            <a:r>
              <a:rPr dirty="0"/>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undo-commit</a:t>
            </a:r>
          </a:p>
          <a:p>
            <a:r>
              <a:rPr dirty="0"/>
              <a:t> Yes, if prior you type</a:t>
            </a:r>
          </a:p>
          <a:p>
            <a:pPr lvl="1"/>
            <a:r>
              <a:rPr dirty="0">
                <a:latin typeface="Courier New" panose="02070309020205020404" pitchFamily="49" charset="0"/>
                <a:cs typeface="Courier New" panose="02070309020205020404" pitchFamily="49" charset="0"/>
              </a:rPr>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a:t>
            </a:r>
            <a:r>
              <a:rPr dirty="0" err="1">
                <a:latin typeface="Courier New" panose="02070309020205020404" pitchFamily="49" charset="0"/>
                <a:cs typeface="Courier New" panose="02070309020205020404" pitchFamily="49" charset="0"/>
              </a:rPr>
              <a:t>config</a:t>
            </a:r>
            <a:r>
              <a:rPr dirty="0">
                <a:latin typeface="Courier New" panose="02070309020205020404" pitchFamily="49" charset="0"/>
                <a:cs typeface="Courier New" panose="02070309020205020404" pitchFamily="49" charset="0"/>
              </a:rPr>
              <a:t> --global </a:t>
            </a:r>
            <a:r>
              <a:rPr dirty="0" err="1">
                <a:latin typeface="Courier New" panose="02070309020205020404" pitchFamily="49" charset="0"/>
                <a:cs typeface="Courier New" panose="02070309020205020404" pitchFamily="49" charset="0"/>
              </a:rPr>
              <a:t>alias.undo</a:t>
            </a:r>
            <a:r>
              <a:rPr dirty="0">
                <a:latin typeface="Courier New" panose="02070309020205020404" pitchFamily="49" charset="0"/>
                <a:cs typeface="Courier New" panose="02070309020205020404" pitchFamily="49" charset="0"/>
              </a:rPr>
              <a:t>-commit 'reset --soft HEAD^'</a:t>
            </a:r>
          </a:p>
          <a:p>
            <a:r>
              <a:rPr dirty="0"/>
              <a:t> Another way:</a:t>
            </a:r>
          </a:p>
          <a:p>
            <a:pPr lvl="1"/>
            <a:r>
              <a:rPr dirty="0"/>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reset --soft HEAD~1</a:t>
            </a:r>
          </a:p>
        </p:txBody>
      </p:sp>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Learn the Vocabulary</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dictionary.png"/>
          <p:cNvPicPr>
            <a:picLocks noChangeAspect="1"/>
          </p:cNvPicPr>
          <p:nvPr/>
        </p:nvPicPr>
        <p:blipFill>
          <a:blip r:embed="rId3"/>
          <a:stretch>
            <a:fillRect/>
          </a:stretch>
        </p:blipFill>
        <p:spPr>
          <a:xfrm>
            <a:off x="1549838" y="1665026"/>
            <a:ext cx="6223251" cy="4082287"/>
          </a:xfrm>
          <a:prstGeom prst="rect">
            <a:avLst/>
          </a:prstGeom>
          <a:ln>
            <a:noFill/>
          </a:ln>
          <a:effectLst>
            <a:outerShdw blurRad="292100" dist="139700" dir="2700000" algn="tl" rotWithShape="0">
              <a:srgbClr val="333333">
                <a:alpha val="65000"/>
              </a:srgbClr>
            </a:outerShdw>
          </a:effectLst>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Undo Staging</a:t>
            </a:r>
          </a:p>
        </p:txBody>
      </p:sp>
      <p:sp>
        <p:nvSpPr>
          <p:cNvPr id="3" name="Content Placeholder 2"/>
          <p:cNvSpPr>
            <a:spLocks noGrp="1"/>
          </p:cNvSpPr>
          <p:nvPr>
            <p:ph idx="1"/>
          </p:nvPr>
        </p:nvSpPr>
        <p:spPr>
          <a:xfrm>
            <a:off x="365760" y="1280160"/>
            <a:ext cx="8486775" cy="4074432"/>
          </a:xfrm>
        </p:spPr>
        <p:txBody>
          <a:bodyPr/>
          <a:lstStyle/>
          <a:p>
            <a:pPr marL="285750" indent="-285750">
              <a:lnSpc>
                <a:spcPct val="100000"/>
              </a:lnSpc>
              <a:spcAft>
                <a:spcPts val="400"/>
              </a:spcAft>
              <a:buClr>
                <a:srgbClr val="E87722"/>
              </a:buClr>
              <a:buFont typeface="Arial" panose="020B0604020202020204" pitchFamily="34" charset="0"/>
              <a:buChar char="•"/>
            </a:pPr>
            <a:r>
              <a:rPr dirty="0"/>
              <a:t> Say you did this and added too </a:t>
            </a:r>
            <a:r>
              <a:rPr dirty="0" smtClean="0"/>
              <a:t>much</a:t>
            </a:r>
            <a:endParaRPr lang="en-US" dirty="0" smtClean="0"/>
          </a:p>
          <a:p>
            <a:pPr>
              <a:lnSpc>
                <a:spcPct val="100000"/>
              </a:lnSpc>
              <a:spcAft>
                <a:spcPts val="400"/>
              </a:spcAft>
              <a:buClr>
                <a:srgbClr val="E87722"/>
              </a:buClr>
              <a:buNone/>
            </a:pPr>
            <a:r>
              <a:rPr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dirty="0" err="1" smtClean="0">
                <a:latin typeface="Courier New" panose="02070309020205020404" pitchFamily="49" charset="0"/>
                <a:cs typeface="Courier New" panose="02070309020205020404" pitchFamily="49" charset="0"/>
              </a:rPr>
              <a:t>git</a:t>
            </a:r>
            <a:r>
              <a:rPr dirty="0" smtClean="0">
                <a:latin typeface="Courier New" panose="02070309020205020404" pitchFamily="49" charset="0"/>
                <a:cs typeface="Courier New" panose="02070309020205020404" pitchFamily="49" charset="0"/>
              </a:rPr>
              <a:t> </a:t>
            </a:r>
            <a:r>
              <a:rPr dirty="0">
                <a:latin typeface="Courier New" panose="02070309020205020404" pitchFamily="49" charset="0"/>
                <a:cs typeface="Courier New" panose="02070309020205020404" pitchFamily="49" charset="0"/>
              </a:rPr>
              <a:t>add .</a:t>
            </a:r>
          </a:p>
          <a:p>
            <a:pPr marL="285750" indent="-285750">
              <a:lnSpc>
                <a:spcPct val="100000"/>
              </a:lnSpc>
              <a:spcAft>
                <a:spcPts val="400"/>
              </a:spcAft>
              <a:buClr>
                <a:srgbClr val="E87722"/>
              </a:buClr>
              <a:buFont typeface="Arial" panose="020B0604020202020204" pitchFamily="34" charset="0"/>
              <a:buChar char="•"/>
            </a:pPr>
            <a:r>
              <a:rPr dirty="0" smtClean="0"/>
              <a:t>Here </a:t>
            </a:r>
            <a:r>
              <a:rPr dirty="0"/>
              <a:t>is how you can extricate yourself</a:t>
            </a:r>
          </a:p>
          <a:p>
            <a:pPr>
              <a:lnSpc>
                <a:spcPct val="100000"/>
              </a:lnSpc>
              <a:spcAft>
                <a:spcPts val="400"/>
              </a:spcAft>
              <a:buClr>
                <a:srgbClr val="E87722"/>
              </a:buClr>
            </a:pPr>
            <a:r>
              <a:rPr dirty="0"/>
              <a:t> </a:t>
            </a:r>
            <a:r>
              <a:rPr lang="en-US" dirty="0" smtClean="0"/>
              <a:t>     </a:t>
            </a:r>
            <a:r>
              <a:rPr dirty="0" err="1" smtClean="0">
                <a:latin typeface="Courier New" panose="02070309020205020404" pitchFamily="49" charset="0"/>
                <a:cs typeface="Courier New" panose="02070309020205020404" pitchFamily="49" charset="0"/>
              </a:rPr>
              <a:t>git</a:t>
            </a:r>
            <a:r>
              <a:rPr dirty="0" smtClean="0">
                <a:latin typeface="Courier New" panose="02070309020205020404" pitchFamily="49" charset="0"/>
                <a:cs typeface="Courier New" panose="02070309020205020404" pitchFamily="49" charset="0"/>
              </a:rPr>
              <a:t> </a:t>
            </a:r>
            <a:r>
              <a:rPr dirty="0" err="1">
                <a:latin typeface="Courier New" panose="02070309020205020404" pitchFamily="49" charset="0"/>
                <a:cs typeface="Courier New" panose="02070309020205020404" pitchFamily="49" charset="0"/>
              </a:rPr>
              <a:t>rm</a:t>
            </a:r>
            <a:r>
              <a:rPr dirty="0">
                <a:latin typeface="Courier New" panose="02070309020205020404" pitchFamily="49" charset="0"/>
                <a:cs typeface="Courier New" panose="02070309020205020404" pitchFamily="49" charset="0"/>
              </a:rPr>
              <a:t> -r --cached .</a:t>
            </a:r>
          </a:p>
          <a:p>
            <a:pPr marL="285750" indent="-285750">
              <a:lnSpc>
                <a:spcPct val="100000"/>
              </a:lnSpc>
              <a:spcAft>
                <a:spcPts val="400"/>
              </a:spcAft>
              <a:buClr>
                <a:srgbClr val="E87722"/>
              </a:buClr>
              <a:buFont typeface="Arial" panose="020B0604020202020204" pitchFamily="34" charset="0"/>
              <a:buChar char="•"/>
            </a:pPr>
            <a:r>
              <a:rPr dirty="0" smtClean="0"/>
              <a:t>In </a:t>
            </a:r>
            <a:r>
              <a:rPr dirty="0"/>
              <a:t>the future, you may do ‘add’ interactively</a:t>
            </a:r>
          </a:p>
          <a:p>
            <a:pPr marL="0" lvl="1" indent="0">
              <a:lnSpc>
                <a:spcPct val="100000"/>
              </a:lnSpc>
              <a:spcAft>
                <a:spcPts val="400"/>
              </a:spcAft>
              <a:buClr>
                <a:srgbClr val="E87722"/>
              </a:buClr>
              <a:buNone/>
            </a:pPr>
            <a:r>
              <a:rPr lang="en-US" dirty="0" smtClean="0"/>
              <a:t>    </a:t>
            </a:r>
            <a:r>
              <a:rPr dirty="0" smtClean="0"/>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add -n .</a:t>
            </a:r>
          </a:p>
          <a:p>
            <a:pPr marL="285750" indent="-285750">
              <a:lnSpc>
                <a:spcPct val="100000"/>
              </a:lnSpc>
              <a:spcAft>
                <a:spcPts val="400"/>
              </a:spcAft>
              <a:buClr>
                <a:srgbClr val="E87722"/>
              </a:buClr>
              <a:buFont typeface="Arial" panose="020B0604020202020204" pitchFamily="34" charset="0"/>
              <a:buChar char="•"/>
            </a:pPr>
            <a:r>
              <a:rPr dirty="0"/>
              <a:t> Try this: create a file, add it, then undo the staging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1388"/>
          <a:stretch/>
        </p:blipFill>
        <p:spPr>
          <a:xfrm>
            <a:off x="0" y="4002655"/>
            <a:ext cx="9144000" cy="2354266"/>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Revert Commit</a:t>
            </a:r>
          </a:p>
        </p:txBody>
      </p:sp>
      <p:sp>
        <p:nvSpPr>
          <p:cNvPr id="3" name="Content Placeholder 2"/>
          <p:cNvSpPr>
            <a:spLocks noGrp="1"/>
          </p:cNvSpPr>
          <p:nvPr>
            <p:ph idx="1"/>
          </p:nvPr>
        </p:nvSpPr>
        <p:spPr>
          <a:xfrm>
            <a:off x="365760" y="1280160"/>
            <a:ext cx="4516791" cy="4074432"/>
          </a:xfrm>
        </p:spPr>
        <p:txBody>
          <a:bodyPr/>
          <a:lstStyle/>
          <a:p>
            <a:r>
              <a:rPr dirty="0"/>
              <a:t> To go to a previous commit</a:t>
            </a:r>
          </a:p>
          <a:p>
            <a:pPr lvl="1"/>
            <a:r>
              <a:rPr dirty="0"/>
              <a:t> </a:t>
            </a:r>
            <a:r>
              <a:rPr dirty="0" err="1"/>
              <a:t>git</a:t>
            </a:r>
            <a:r>
              <a:rPr dirty="0"/>
              <a:t> checkout 0d1d (start of your hash)</a:t>
            </a:r>
          </a:p>
          <a:p>
            <a:r>
              <a:rPr dirty="0"/>
              <a:t> Careful! To go back and delete all subsequent commits</a:t>
            </a:r>
          </a:p>
          <a:p>
            <a:pPr lvl="1"/>
            <a:r>
              <a:rPr dirty="0"/>
              <a:t> </a:t>
            </a:r>
            <a:r>
              <a:rPr dirty="0" err="1"/>
              <a:t>git</a:t>
            </a:r>
            <a:r>
              <a:rPr dirty="0"/>
              <a:t> reset --hard 0d1d (start of the commit hash)</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1788"/>
          <a:stretch/>
        </p:blipFill>
        <p:spPr>
          <a:xfrm>
            <a:off x="5051846" y="1173193"/>
            <a:ext cx="3859760" cy="5684807"/>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Merge and Conflict Resolution</a:t>
            </a:r>
          </a:p>
        </p:txBody>
      </p:sp>
      <p:sp>
        <p:nvSpPr>
          <p:cNvPr id="3" name="Text Placeholder 2"/>
          <p:cNvSpPr>
            <a:spLocks noGrp="1"/>
          </p:cNvSpPr>
          <p:nvPr>
            <p:ph type="body" idx="1"/>
          </p:nvPr>
        </p:nvSpPr>
        <p:spPr/>
        <p:txBody>
          <a:bodyPr/>
          <a:lstStyle/>
          <a:p>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Merge Conflicts Happen</a:t>
            </a:r>
          </a:p>
        </p:txBody>
      </p:sp>
      <p:sp>
        <p:nvSpPr>
          <p:cNvPr id="3" name="Content Placeholder 2"/>
          <p:cNvSpPr>
            <a:spLocks noGrp="1"/>
          </p:cNvSpPr>
          <p:nvPr>
            <p:ph idx="1"/>
          </p:nvPr>
        </p:nvSpPr>
        <p:spPr>
          <a:xfrm>
            <a:off x="365760" y="1280160"/>
            <a:ext cx="8486775" cy="4074432"/>
          </a:xfrm>
        </p:spPr>
        <p:txBody>
          <a:bodyPr/>
          <a:lstStyle/>
          <a:p>
            <a:r>
              <a:rPr dirty="0"/>
              <a:t> Change a file in one branch</a:t>
            </a:r>
          </a:p>
          <a:p>
            <a:r>
              <a:rPr dirty="0"/>
              <a:t> Chart the same file in another branch – same line!</a:t>
            </a:r>
          </a:p>
          <a:p>
            <a:r>
              <a:rPr dirty="0"/>
              <a:t> </a:t>
            </a:r>
            <a:r>
              <a:rPr dirty="0" smtClean="0"/>
              <a:t>Now</a:t>
            </a:r>
            <a:r>
              <a:rPr lang="en-US" dirty="0" smtClean="0"/>
              <a:t>,</a:t>
            </a:r>
            <a:r>
              <a:rPr dirty="0" smtClean="0"/>
              <a:t> </a:t>
            </a:r>
            <a:r>
              <a:rPr dirty="0"/>
              <a:t>merge one branch into the other</a:t>
            </a:r>
          </a:p>
          <a:p>
            <a:pPr lvl="1"/>
            <a:r>
              <a:rPr dirty="0"/>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checkout branch1 –b – now edit the file</a:t>
            </a:r>
          </a:p>
          <a:p>
            <a:pPr lvl="1"/>
            <a:r>
              <a:rPr dirty="0">
                <a:latin typeface="Courier New" panose="02070309020205020404" pitchFamily="49" charset="0"/>
                <a:cs typeface="Courier New" panose="02070309020205020404" pitchFamily="49" charset="0"/>
              </a:rPr>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checkout branch2 –b – now edit the file</a:t>
            </a:r>
          </a:p>
          <a:p>
            <a:pPr lvl="1"/>
            <a:r>
              <a:rPr dirty="0">
                <a:latin typeface="Courier New" panose="02070309020205020404" pitchFamily="49" charset="0"/>
                <a:cs typeface="Courier New" panose="02070309020205020404" pitchFamily="49" charset="0"/>
              </a:rPr>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merge branch1</a:t>
            </a:r>
          </a:p>
          <a:p>
            <a:r>
              <a:rPr dirty="0"/>
              <a:t> </a:t>
            </a:r>
            <a:endParaRPr lang="en-US" dirty="0" smtClean="0"/>
          </a:p>
          <a:p>
            <a:pPr>
              <a:buNone/>
            </a:pPr>
            <a:r>
              <a:rPr dirty="0" smtClean="0"/>
              <a:t>You </a:t>
            </a:r>
            <a:r>
              <a:rPr dirty="0"/>
              <a:t>get:</a:t>
            </a:r>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4288364"/>
            <a:ext cx="8788400" cy="977900"/>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to Resolve a Merge Conflict</a:t>
            </a:r>
          </a:p>
        </p:txBody>
      </p:sp>
      <p:sp>
        <p:nvSpPr>
          <p:cNvPr id="3" name="Content Placeholder 2"/>
          <p:cNvSpPr>
            <a:spLocks noGrp="1"/>
          </p:cNvSpPr>
          <p:nvPr>
            <p:ph idx="1"/>
          </p:nvPr>
        </p:nvSpPr>
        <p:spPr>
          <a:xfrm>
            <a:off x="365760" y="1280160"/>
            <a:ext cx="8486775" cy="4074432"/>
          </a:xfrm>
        </p:spPr>
        <p:txBody>
          <a:bodyPr/>
          <a:lstStyle/>
          <a:p>
            <a:r>
              <a:rPr dirty="0"/>
              <a:t> </a:t>
            </a:r>
            <a:r>
              <a:rPr dirty="0" err="1"/>
              <a:t>Git</a:t>
            </a:r>
            <a:r>
              <a:rPr dirty="0"/>
              <a:t> writes markers in the file</a:t>
            </a:r>
          </a:p>
          <a:p>
            <a:r>
              <a:rPr dirty="0"/>
              <a:t> You edit that file</a:t>
            </a:r>
          </a:p>
          <a:p>
            <a:pPr lvl="1"/>
            <a:r>
              <a:rPr dirty="0"/>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add &lt;file&gt;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8953" y="1207698"/>
            <a:ext cx="3698697" cy="5546785"/>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Conflict Message Example</a:t>
            </a:r>
          </a:p>
        </p:txBody>
      </p:sp>
      <p:sp>
        <p:nvSpPr>
          <p:cNvPr id="3" name="Content Placeholder 2"/>
          <p:cNvSpPr>
            <a:spLocks noGrp="1"/>
          </p:cNvSpPr>
          <p:nvPr>
            <p:ph idx="1"/>
          </p:nvPr>
        </p:nvSpPr>
        <p:spPr>
          <a:xfrm>
            <a:off x="365760" y="1280160"/>
            <a:ext cx="8486775" cy="4074432"/>
          </a:xfrm>
        </p:spPr>
        <p:txBody>
          <a:bodyPr/>
          <a:lstStyle/>
          <a:p>
            <a:r>
              <a:rPr dirty="0">
                <a:latin typeface="Courier New" panose="02070309020205020404" pitchFamily="49" charset="0"/>
                <a:cs typeface="Courier New" panose="02070309020205020404" pitchFamily="49" charset="0"/>
              </a:rPr>
              <a:t> </a:t>
            </a:r>
            <a:r>
              <a:rPr dirty="0" err="1">
                <a:latin typeface="Courier New" panose="02070309020205020404" pitchFamily="49" charset="0"/>
                <a:cs typeface="Courier New" panose="02070309020205020404" pitchFamily="49" charset="0"/>
              </a:rPr>
              <a:t>git</a:t>
            </a:r>
            <a:r>
              <a:rPr dirty="0">
                <a:latin typeface="Courier New" panose="02070309020205020404" pitchFamily="49" charset="0"/>
                <a:cs typeface="Courier New" panose="02070309020205020404" pitchFamily="49" charset="0"/>
              </a:rPr>
              <a:t> status</a:t>
            </a:r>
          </a:p>
          <a:p>
            <a:endParaRPr dirty="0"/>
          </a:p>
          <a:p>
            <a:endParaRPr dirty="0"/>
          </a:p>
          <a:p>
            <a:endParaRPr dirty="0"/>
          </a:p>
          <a:p>
            <a:endParaRPr dirty="0"/>
          </a:p>
          <a:p>
            <a:endParaRPr dirty="0"/>
          </a:p>
          <a:p>
            <a:endParaRPr dirty="0"/>
          </a:p>
          <a:p>
            <a:r>
              <a:rPr lang="en-US" dirty="0" smtClean="0"/>
              <a:t>What you will see:</a:t>
            </a:r>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1674900"/>
            <a:ext cx="7416800" cy="1943100"/>
          </a:xfrm>
          <a:prstGeom prst="rect">
            <a:avLst/>
          </a:prstGeom>
        </p:spPr>
      </p:pic>
      <p:pic>
        <p:nvPicPr>
          <p:cNvPr id="5" name="Picture 4" descr="1.png"/>
          <p:cNvPicPr>
            <a:picLocks noChangeAspect="1"/>
          </p:cNvPicPr>
          <p:nvPr/>
        </p:nvPicPr>
        <p:blipFill>
          <a:blip r:embed="rId4"/>
          <a:stretch>
            <a:fillRect/>
          </a:stretch>
        </p:blipFill>
        <p:spPr>
          <a:xfrm>
            <a:off x="0" y="4468509"/>
            <a:ext cx="3149600" cy="1701800"/>
          </a:xfrm>
          <a:prstGeom prst="rect">
            <a:avLst/>
          </a:prstGeom>
        </p:spPr>
      </p:pic>
      <p:sp>
        <p:nvSpPr>
          <p:cNvPr id="6" name="Footer Placeholder 5"/>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Lab 06</a:t>
            </a:r>
            <a:endParaRPr lang="en-US" dirty="0"/>
          </a:p>
        </p:txBody>
      </p:sp>
      <p:sp>
        <p:nvSpPr>
          <p:cNvPr id="2" name="Text Placeholder 1"/>
          <p:cNvSpPr>
            <a:spLocks noGrp="1"/>
          </p:cNvSpPr>
          <p:nvPr>
            <p:ph type="body" sz="quarter" idx="18"/>
          </p:nvPr>
        </p:nvSpPr>
        <p:spPr>
          <a:xfrm>
            <a:off x="372533" y="1371601"/>
            <a:ext cx="8500534" cy="4893732"/>
          </a:xfrm>
        </p:spPr>
        <p:txBody>
          <a:bodyPr anchor="t"/>
          <a:lstStyle/>
          <a:p>
            <a:r>
              <a:rPr lang="en-US" dirty="0"/>
              <a:t> *Please do all steps in lab 06</a:t>
            </a:r>
          </a:p>
          <a:p>
            <a:r>
              <a:rPr lang="en-US" dirty="0"/>
              <a:t> </a:t>
            </a:r>
            <a:r>
              <a:rPr lang="en-US" dirty="0" err="1"/>
              <a:t>git</a:t>
            </a:r>
            <a:r>
              <a:rPr lang="en-US" dirty="0"/>
              <a:t>/lab06</a:t>
            </a:r>
          </a:p>
          <a:p>
            <a:pPr defTabSz="457146" fontAlgn="auto">
              <a:lnSpc>
                <a:spcPct val="100000"/>
              </a:lnSpc>
              <a:spcAft>
                <a:spcPts val="600"/>
              </a:spcAft>
              <a:buClrTx/>
              <a:buSzTx/>
              <a:buNone/>
              <a:defRPr/>
            </a:pPr>
            <a:endParaRPr lang="en-US" dirty="0"/>
          </a:p>
        </p:txBody>
      </p:sp>
      <p:sp>
        <p:nvSpPr>
          <p:cNvPr id="6"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56</a:t>
            </a:fld>
            <a:endParaRPr lang="en-US" dirty="0"/>
          </a:p>
        </p:txBody>
      </p:sp>
    </p:spTree>
    <p:custDataLst>
      <p:tags r:id="rId1"/>
    </p:custDataLst>
    <p:extLst>
      <p:ext uri="{BB962C8B-B14F-4D97-AF65-F5344CB8AC3E}">
        <p14:creationId xmlns:p14="http://schemas.microsoft.com/office/powerpoint/2010/main" val="2996820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Preventing Merge Conflicts </a:t>
            </a:r>
          </a:p>
        </p:txBody>
      </p:sp>
      <p:sp>
        <p:nvSpPr>
          <p:cNvPr id="4" name="Text Placeholder 3"/>
          <p:cNvSpPr>
            <a:spLocks noGrp="1"/>
          </p:cNvSpPr>
          <p:nvPr>
            <p:ph type="body" sz="quarter" idx="14"/>
          </p:nvPr>
        </p:nvSpPr>
        <p:spPr/>
        <p:txBody>
          <a:bodyPr/>
          <a:lstStyle/>
          <a:p>
            <a:r>
              <a:rPr lang="en-US" dirty="0" smtClean="0"/>
              <a:t>Simple</a:t>
            </a:r>
            <a:endParaRPr lang="en-US" dirty="0"/>
          </a:p>
        </p:txBody>
      </p:sp>
      <p:sp>
        <p:nvSpPr>
          <p:cNvPr id="5" name="Text Placeholder 4"/>
          <p:cNvSpPr>
            <a:spLocks noGrp="1"/>
          </p:cNvSpPr>
          <p:nvPr>
            <p:ph type="body" sz="quarter" idx="16"/>
          </p:nvPr>
        </p:nvSpPr>
        <p:spPr/>
        <p:txBody>
          <a:bodyPr/>
          <a:lstStyle/>
          <a:p>
            <a:r>
              <a:rPr lang="en-US" dirty="0" smtClean="0"/>
              <a:t>Advanced</a:t>
            </a:r>
            <a:endParaRPr lang="en-US" dirty="0"/>
          </a:p>
        </p:txBody>
      </p:sp>
      <p:sp>
        <p:nvSpPr>
          <p:cNvPr id="6" name="Text Placeholder 5"/>
          <p:cNvSpPr>
            <a:spLocks noGrp="1"/>
          </p:cNvSpPr>
          <p:nvPr>
            <p:ph type="body" sz="quarter" idx="19"/>
          </p:nvPr>
        </p:nvSpPr>
        <p:spPr/>
        <p:txBody>
          <a:bodyPr/>
          <a:lstStyle/>
          <a:p>
            <a:pPr lvl="1"/>
            <a:r>
              <a:rPr lang="en-US" dirty="0"/>
              <a:t>Go with small iterations, in a branch, then merge and delete that branch</a:t>
            </a:r>
          </a:p>
          <a:p>
            <a:pPr lvl="1"/>
            <a:r>
              <a:rPr lang="en-US" dirty="0"/>
              <a:t> Do not forget to pull often</a:t>
            </a:r>
          </a:p>
          <a:p>
            <a:endParaRPr lang="en-US" dirty="0"/>
          </a:p>
        </p:txBody>
      </p:sp>
      <p:sp>
        <p:nvSpPr>
          <p:cNvPr id="7" name="Text Placeholder 6"/>
          <p:cNvSpPr>
            <a:spLocks noGrp="1"/>
          </p:cNvSpPr>
          <p:nvPr>
            <p:ph type="body" sz="quarter" idx="21"/>
          </p:nvPr>
        </p:nvSpPr>
        <p:spPr/>
        <p:txBody>
          <a:bodyPr/>
          <a:lstStyle/>
          <a:p>
            <a:pPr lvl="1"/>
            <a:r>
              <a:rPr lang="en-US" dirty="0" err="1"/>
              <a:t>git</a:t>
            </a:r>
            <a:r>
              <a:rPr lang="en-US" dirty="0"/>
              <a:t> pull</a:t>
            </a:r>
            <a:r>
              <a:rPr lang="en-US" b="1" dirty="0"/>
              <a:t> rebase</a:t>
            </a:r>
          </a:p>
          <a:p>
            <a:pPr lvl="2"/>
            <a:r>
              <a:rPr lang="en-US" dirty="0"/>
              <a:t> </a:t>
            </a:r>
            <a:r>
              <a:rPr lang="en-US" dirty="0" err="1"/>
              <a:t>Git</a:t>
            </a:r>
            <a:r>
              <a:rPr lang="en-US" dirty="0"/>
              <a:t> will:</a:t>
            </a:r>
          </a:p>
          <a:p>
            <a:pPr lvl="1"/>
            <a:r>
              <a:rPr lang="en-US" dirty="0"/>
              <a:t> Undo (unwind your commits)</a:t>
            </a:r>
          </a:p>
          <a:p>
            <a:pPr lvl="1"/>
            <a:r>
              <a:rPr lang="en-US" dirty="0"/>
              <a:t> Pull remote commits</a:t>
            </a:r>
          </a:p>
          <a:p>
            <a:pPr lvl="1"/>
            <a:r>
              <a:rPr lang="en-US" dirty="0"/>
              <a:t> Replay your local commits</a:t>
            </a:r>
          </a:p>
          <a:p>
            <a:endParaRPr lang="en-US" dirty="0" smtClean="0"/>
          </a:p>
          <a:p>
            <a:r>
              <a:rPr lang="en-US" sz="1600" dirty="0" smtClean="0"/>
              <a:t>You </a:t>
            </a:r>
            <a:r>
              <a:rPr lang="en-US" sz="1600" dirty="0"/>
              <a:t>fix the conflicts if </a:t>
            </a:r>
            <a:r>
              <a:rPr lang="en-US" sz="1600" dirty="0" smtClean="0"/>
              <a:t>any:</a:t>
            </a:r>
            <a:endParaRPr lang="en-US" sz="1600" dirty="0"/>
          </a:p>
          <a:p>
            <a:pPr lvl="1"/>
            <a:r>
              <a:rPr lang="en-US" dirty="0"/>
              <a:t> </a:t>
            </a:r>
            <a:r>
              <a:rPr lang="en-US" dirty="0" err="1"/>
              <a:t>git</a:t>
            </a:r>
            <a:r>
              <a:rPr lang="en-US" dirty="0"/>
              <a:t> rebase continue</a:t>
            </a:r>
          </a:p>
        </p:txBody>
      </p:sp>
      <p:sp>
        <p:nvSpPr>
          <p:cNvPr id="3" name="Footer Placeholder 2"/>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8" name="Slide Number Placeholder 7"/>
          <p:cNvSpPr>
            <a:spLocks noGrp="1"/>
          </p:cNvSpPr>
          <p:nvPr>
            <p:ph type="sldNum" sz="quarter" idx="12"/>
          </p:nvPr>
        </p:nvSpPr>
        <p:spPr/>
        <p:txBody>
          <a:bodyPr/>
          <a:lstStyle/>
          <a:p>
            <a:fld id="{3310D8EA-3107-4873-B9AB-DD7D3E79053A}" type="slidenum">
              <a:rPr lang="en-US" smtClean="0"/>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Tagging</a:t>
            </a:r>
          </a:p>
        </p:txBody>
      </p:sp>
      <p:sp>
        <p:nvSpPr>
          <p:cNvPr id="3" name="Content Placeholder 2"/>
          <p:cNvSpPr>
            <a:spLocks noGrp="1"/>
          </p:cNvSpPr>
          <p:nvPr>
            <p:ph idx="1"/>
          </p:nvPr>
        </p:nvSpPr>
        <p:spPr>
          <a:xfrm>
            <a:off x="365760" y="1280160"/>
            <a:ext cx="8486775" cy="4074432"/>
          </a:xfrm>
        </p:spPr>
        <p:txBody>
          <a:bodyPr/>
          <a:lstStyle/>
          <a:p>
            <a:r>
              <a:rPr dirty="0"/>
              <a:t> </a:t>
            </a:r>
            <a:r>
              <a:rPr dirty="0">
                <a:solidFill>
                  <a:srgbClr val="E87722"/>
                </a:solidFill>
              </a:rPr>
              <a:t>tags - symbolic names for a given </a:t>
            </a:r>
            <a:r>
              <a:rPr dirty="0" smtClean="0">
                <a:solidFill>
                  <a:srgbClr val="E87722"/>
                </a:solidFill>
              </a:rPr>
              <a:t>revision</a:t>
            </a:r>
            <a:r>
              <a:rPr lang="en-US" dirty="0" smtClean="0">
                <a:solidFill>
                  <a:srgbClr val="E87722"/>
                </a:solidFill>
              </a:rPr>
              <a:t>.</a:t>
            </a:r>
            <a:endParaRPr dirty="0">
              <a:solidFill>
                <a:srgbClr val="E87722"/>
              </a:solidFill>
            </a:endParaRPr>
          </a:p>
          <a:p>
            <a:pPr lvl="1"/>
            <a:r>
              <a:rPr dirty="0"/>
              <a:t> They always point to the same object (usually: to the same revision); they do not change.</a:t>
            </a:r>
          </a:p>
          <a:p>
            <a:r>
              <a:rPr dirty="0"/>
              <a:t> </a:t>
            </a:r>
            <a:r>
              <a:rPr dirty="0">
                <a:solidFill>
                  <a:srgbClr val="E87722"/>
                </a:solidFill>
              </a:rPr>
              <a:t>branches - symbolic names for line of development.</a:t>
            </a:r>
          </a:p>
          <a:p>
            <a:pPr lvl="1"/>
            <a:r>
              <a:rPr dirty="0"/>
              <a:t> New commits are created on top of branch. The branch pointer naturally advances, pointing to newer and newer commits.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095" b="20003"/>
          <a:stretch/>
        </p:blipFill>
        <p:spPr>
          <a:xfrm>
            <a:off x="0" y="2967488"/>
            <a:ext cx="9144000" cy="3347048"/>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Pull Requests</a:t>
            </a:r>
          </a:p>
        </p:txBody>
      </p:sp>
      <p:sp>
        <p:nvSpPr>
          <p:cNvPr id="3" name="Content Placeholder 2"/>
          <p:cNvSpPr>
            <a:spLocks noGrp="1"/>
          </p:cNvSpPr>
          <p:nvPr>
            <p:ph idx="1"/>
          </p:nvPr>
        </p:nvSpPr>
        <p:spPr>
          <a:xfrm>
            <a:off x="365760" y="1280159"/>
            <a:ext cx="4050965" cy="4965365"/>
          </a:xfrm>
        </p:spPr>
        <p:txBody>
          <a:bodyPr/>
          <a:lstStyle/>
          <a:p>
            <a:pPr marL="285750" indent="-285750">
              <a:buClr>
                <a:srgbClr val="E87722"/>
              </a:buClr>
              <a:buFont typeface="Arial" panose="020B0604020202020204" pitchFamily="34" charset="0"/>
              <a:buChar char="•"/>
            </a:pPr>
            <a:r>
              <a:rPr dirty="0" smtClean="0"/>
              <a:t>Git </a:t>
            </a:r>
            <a:r>
              <a:rPr dirty="0"/>
              <a:t>has no branch </a:t>
            </a:r>
            <a:r>
              <a:rPr dirty="0" smtClean="0"/>
              <a:t>security</a:t>
            </a:r>
            <a:r>
              <a:rPr lang="en-US" dirty="0" smtClean="0"/>
              <a:t>.</a:t>
            </a:r>
            <a:endParaRPr dirty="0"/>
          </a:p>
          <a:p>
            <a:pPr marL="285750" indent="-285750">
              <a:buClr>
                <a:srgbClr val="E87722"/>
              </a:buClr>
              <a:buFont typeface="Arial" panose="020B0604020202020204" pitchFamily="34" charset="0"/>
              <a:buChar char="•"/>
            </a:pPr>
            <a:r>
              <a:rPr dirty="0" smtClean="0"/>
              <a:t>Anyone </a:t>
            </a:r>
            <a:r>
              <a:rPr dirty="0"/>
              <a:t>can work in his friend’s branch, then </a:t>
            </a:r>
            <a:r>
              <a:rPr dirty="0" smtClean="0"/>
              <a:t>commit</a:t>
            </a:r>
            <a:r>
              <a:rPr lang="en-US" dirty="0" smtClean="0"/>
              <a:t>.</a:t>
            </a:r>
            <a:endParaRPr dirty="0"/>
          </a:p>
          <a:p>
            <a:pPr marL="285750" indent="-285750">
              <a:buClr>
                <a:srgbClr val="E87722"/>
              </a:buClr>
              <a:buFont typeface="Arial" panose="020B0604020202020204" pitchFamily="34" charset="0"/>
              <a:buChar char="•"/>
            </a:pPr>
            <a:r>
              <a:rPr dirty="0" smtClean="0"/>
              <a:t>How </a:t>
            </a:r>
            <a:r>
              <a:rPr dirty="0"/>
              <a:t>do you add not-trusted developers to the team?</a:t>
            </a:r>
          </a:p>
          <a:p>
            <a:pPr marL="285750" indent="-285750">
              <a:buClr>
                <a:srgbClr val="E87722"/>
              </a:buClr>
              <a:buFont typeface="Arial" panose="020B0604020202020204" pitchFamily="34" charset="0"/>
              <a:buChar char="•"/>
            </a:pPr>
            <a:r>
              <a:rPr dirty="0" smtClean="0"/>
              <a:t>New </a:t>
            </a:r>
            <a:r>
              <a:rPr dirty="0"/>
              <a:t>developers may be given read-only </a:t>
            </a:r>
            <a:r>
              <a:rPr dirty="0" smtClean="0"/>
              <a:t>access</a:t>
            </a:r>
            <a:r>
              <a:rPr lang="en-US" dirty="0" smtClean="0"/>
              <a:t>.</a:t>
            </a:r>
            <a:endParaRPr dirty="0"/>
          </a:p>
          <a:p>
            <a:pPr marL="285750" indent="-285750">
              <a:buClr>
                <a:srgbClr val="E87722"/>
              </a:buClr>
              <a:buFont typeface="Arial" panose="020B0604020202020204" pitchFamily="34" charset="0"/>
              <a:buChar char="•"/>
            </a:pPr>
            <a:r>
              <a:rPr dirty="0" smtClean="0"/>
              <a:t>They </a:t>
            </a:r>
            <a:r>
              <a:rPr dirty="0"/>
              <a:t>will fork the project but won’t be able to commit </a:t>
            </a:r>
            <a:r>
              <a:rPr/>
              <a:t>the </a:t>
            </a:r>
            <a:r>
              <a:rPr smtClean="0"/>
              <a:t>changes</a:t>
            </a:r>
            <a:r>
              <a:rPr lang="en-US" smtClean="0"/>
              <a:t>.</a:t>
            </a:r>
            <a:endParaRPr dirty="0"/>
          </a:p>
          <a:p>
            <a:pPr marL="285750" indent="-285750">
              <a:buClr>
                <a:srgbClr val="E87722"/>
              </a:buClr>
              <a:buFont typeface="Arial" panose="020B0604020202020204" pitchFamily="34" charset="0"/>
              <a:buChar char="•"/>
            </a:pPr>
            <a:r>
              <a:rPr dirty="0" smtClean="0"/>
              <a:t>They </a:t>
            </a:r>
            <a:r>
              <a:rPr dirty="0"/>
              <a:t>then issues a </a:t>
            </a:r>
            <a:r>
              <a:rPr dirty="0" err="1"/>
              <a:t>git</a:t>
            </a:r>
            <a:r>
              <a:rPr dirty="0"/>
              <a:t> pull request</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3774" b="6442"/>
          <a:stretch/>
        </p:blipFill>
        <p:spPr>
          <a:xfrm>
            <a:off x="4845308" y="1224951"/>
            <a:ext cx="4049045" cy="5451894"/>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Version Control?</a:t>
            </a:r>
          </a:p>
        </p:txBody>
      </p:sp>
      <p:sp>
        <p:nvSpPr>
          <p:cNvPr id="3" name="Content Placeholder 2"/>
          <p:cNvSpPr>
            <a:spLocks noGrp="1"/>
          </p:cNvSpPr>
          <p:nvPr>
            <p:ph idx="1"/>
          </p:nvPr>
        </p:nvSpPr>
        <p:spPr>
          <a:xfrm>
            <a:off x="400671" y="1160058"/>
            <a:ext cx="4512523" cy="5103582"/>
          </a:xfrm>
        </p:spPr>
        <p:txBody>
          <a:bodyPr/>
          <a:lstStyle/>
          <a:p>
            <a:r>
              <a:rPr dirty="0" smtClean="0"/>
              <a:t>Version </a:t>
            </a:r>
            <a:r>
              <a:rPr dirty="0"/>
              <a:t>control, essentially, is a system for </a:t>
            </a:r>
            <a:r>
              <a:rPr dirty="0" smtClean="0"/>
              <a:t>manag</a:t>
            </a:r>
            <a:r>
              <a:rPr lang="en-US" dirty="0" smtClean="0"/>
              <a:t>ing</a:t>
            </a:r>
            <a:r>
              <a:rPr dirty="0" smtClean="0"/>
              <a:t> </a:t>
            </a:r>
            <a:r>
              <a:rPr dirty="0" smtClean="0"/>
              <a:t>changes</a:t>
            </a:r>
            <a:r>
              <a:rPr lang="en-US" dirty="0" smtClean="0"/>
              <a:t>. </a:t>
            </a:r>
            <a:endParaRPr dirty="0"/>
          </a:p>
          <a:p>
            <a:r>
              <a:rPr dirty="0"/>
              <a:t> What one would like </a:t>
            </a:r>
            <a:r>
              <a:rPr dirty="0" smtClean="0"/>
              <a:t>in </a:t>
            </a:r>
            <a:r>
              <a:rPr dirty="0"/>
              <a:t>version </a:t>
            </a:r>
            <a:r>
              <a:rPr dirty="0" smtClean="0"/>
              <a:t>control</a:t>
            </a:r>
            <a:r>
              <a:rPr lang="en-US" dirty="0"/>
              <a:t>:</a:t>
            </a:r>
            <a:endParaRPr dirty="0"/>
          </a:p>
          <a:p>
            <a:pPr lvl="1"/>
            <a:r>
              <a:rPr dirty="0" smtClean="0"/>
              <a:t>Revert </a:t>
            </a:r>
            <a:r>
              <a:rPr dirty="0"/>
              <a:t>code changes</a:t>
            </a:r>
          </a:p>
          <a:p>
            <a:pPr lvl="1"/>
            <a:r>
              <a:rPr dirty="0" smtClean="0"/>
              <a:t>Never </a:t>
            </a:r>
            <a:r>
              <a:rPr dirty="0"/>
              <a:t>loose code</a:t>
            </a:r>
          </a:p>
          <a:p>
            <a:pPr lvl="1"/>
            <a:r>
              <a:rPr dirty="0" smtClean="0"/>
              <a:t>Maintain </a:t>
            </a:r>
            <a:r>
              <a:rPr dirty="0"/>
              <a:t>multiple versions of a product</a:t>
            </a:r>
          </a:p>
          <a:p>
            <a:pPr lvl="1"/>
            <a:r>
              <a:rPr dirty="0" smtClean="0"/>
              <a:t>See </a:t>
            </a:r>
            <a:r>
              <a:rPr dirty="0"/>
              <a:t>the difference between two (or more) versions of your code</a:t>
            </a:r>
          </a:p>
          <a:p>
            <a:pPr lvl="1"/>
            <a:r>
              <a:rPr dirty="0" smtClean="0"/>
              <a:t>Prove </a:t>
            </a:r>
            <a:r>
              <a:rPr dirty="0"/>
              <a:t>that a particular change broke or fixed a piece of code</a:t>
            </a:r>
          </a:p>
          <a:p>
            <a:pPr lvl="1"/>
            <a:r>
              <a:rPr dirty="0" smtClean="0"/>
              <a:t>Review </a:t>
            </a:r>
            <a:r>
              <a:rPr dirty="0"/>
              <a:t>the history of some code</a:t>
            </a:r>
          </a:p>
          <a:p>
            <a:pPr lvl="1"/>
            <a:r>
              <a:rPr dirty="0" smtClean="0"/>
              <a:t>Submit </a:t>
            </a:r>
            <a:r>
              <a:rPr dirty="0"/>
              <a:t>a change to someone else's code</a:t>
            </a:r>
          </a:p>
          <a:p>
            <a:pPr lvl="1"/>
            <a:r>
              <a:rPr dirty="0" smtClean="0"/>
              <a:t>Share </a:t>
            </a:r>
            <a:r>
              <a:rPr dirty="0"/>
              <a:t>your code, or let other people work on your code</a:t>
            </a:r>
          </a:p>
          <a:p>
            <a:pPr lvl="1"/>
            <a:r>
              <a:rPr dirty="0" smtClean="0"/>
              <a:t>See </a:t>
            </a:r>
            <a:r>
              <a:rPr dirty="0"/>
              <a:t>how much work is being done, and where, </a:t>
            </a:r>
            <a:r>
              <a:rPr dirty="0" smtClean="0"/>
              <a:t>when</a:t>
            </a:r>
            <a:r>
              <a:rPr lang="en-US" dirty="0" smtClean="0"/>
              <a:t>,</a:t>
            </a:r>
            <a:r>
              <a:rPr dirty="0" smtClean="0"/>
              <a:t> </a:t>
            </a:r>
            <a:r>
              <a:rPr dirty="0"/>
              <a:t>and by whom</a:t>
            </a:r>
          </a:p>
          <a:p>
            <a:pPr lvl="1"/>
            <a:r>
              <a:rPr dirty="0" smtClean="0"/>
              <a:t>Experiment </a:t>
            </a:r>
            <a:r>
              <a:rPr dirty="0"/>
              <a:t>with a new feature without interfering with </a:t>
            </a:r>
            <a:r>
              <a:rPr lang="en-US" dirty="0" smtClean="0"/>
              <a:t>the </a:t>
            </a:r>
            <a:r>
              <a:rPr dirty="0" smtClean="0"/>
              <a:t>working </a:t>
            </a:r>
            <a:r>
              <a:rPr dirty="0" smtClean="0"/>
              <a:t>code</a:t>
            </a:r>
            <a:endParaRPr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3468"/>
          <a:stretch/>
        </p:blipFill>
        <p:spPr>
          <a:xfrm>
            <a:off x="5065220" y="1160059"/>
            <a:ext cx="3935999" cy="5697942"/>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Lab 07</a:t>
            </a:r>
            <a:endParaRPr lang="en-US" dirty="0"/>
          </a:p>
        </p:txBody>
      </p:sp>
      <p:sp>
        <p:nvSpPr>
          <p:cNvPr id="2" name="Text Placeholder 1"/>
          <p:cNvSpPr>
            <a:spLocks noGrp="1"/>
          </p:cNvSpPr>
          <p:nvPr>
            <p:ph type="body" sz="quarter" idx="18"/>
          </p:nvPr>
        </p:nvSpPr>
        <p:spPr>
          <a:xfrm>
            <a:off x="372533" y="1371601"/>
            <a:ext cx="8500534" cy="4893732"/>
          </a:xfrm>
        </p:spPr>
        <p:txBody>
          <a:bodyPr anchor="t"/>
          <a:lstStyle/>
          <a:p>
            <a:r>
              <a:rPr lang="en-US" dirty="0"/>
              <a:t> Please do all steps in lab 07</a:t>
            </a:r>
          </a:p>
          <a:p>
            <a:r>
              <a:rPr lang="en-US" dirty="0"/>
              <a:t> </a:t>
            </a:r>
            <a:r>
              <a:rPr lang="en-US" dirty="0" err="1"/>
              <a:t>git</a:t>
            </a:r>
            <a:r>
              <a:rPr lang="en-US" dirty="0"/>
              <a:t>/lab07</a:t>
            </a:r>
          </a:p>
          <a:p>
            <a:r>
              <a:rPr lang="en-US" dirty="0"/>
              <a:t> ## Thank you</a:t>
            </a:r>
          </a:p>
          <a:p>
            <a:pPr defTabSz="457146" fontAlgn="auto">
              <a:lnSpc>
                <a:spcPct val="100000"/>
              </a:lnSpc>
              <a:spcAft>
                <a:spcPts val="600"/>
              </a:spcAft>
              <a:buClrTx/>
              <a:buSzTx/>
              <a:defRPr/>
            </a:pPr>
            <a:endParaRPr lang="en-US" dirty="0"/>
          </a:p>
        </p:txBody>
      </p:sp>
      <p:sp>
        <p:nvSpPr>
          <p:cNvPr id="6"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60</a:t>
            </a:fld>
            <a:endParaRPr lang="en-US" dirty="0"/>
          </a:p>
        </p:txBody>
      </p:sp>
    </p:spTree>
    <p:custDataLst>
      <p:tags r:id="rId1"/>
    </p:custDataLst>
    <p:extLst>
      <p:ext uri="{BB962C8B-B14F-4D97-AF65-F5344CB8AC3E}">
        <p14:creationId xmlns:p14="http://schemas.microsoft.com/office/powerpoint/2010/main" val="264023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 Placeholder</a:t>
            </a:r>
            <a:endParaRPr lang="en-US" dirty="0"/>
          </a:p>
        </p:txBody>
      </p:sp>
      <p:sp>
        <p:nvSpPr>
          <p:cNvPr id="2" name="Text Placeholder 1"/>
          <p:cNvSpPr>
            <a:spLocks noGrp="1"/>
          </p:cNvSpPr>
          <p:nvPr>
            <p:ph type="body" sz="quarter" idx="18"/>
          </p:nvPr>
        </p:nvSpPr>
        <p:spPr>
          <a:xfrm>
            <a:off x="372533" y="1371601"/>
            <a:ext cx="8500534" cy="4893732"/>
          </a:xfrm>
        </p:spPr>
        <p:txBody>
          <a:bodyPr anchor="ctr"/>
          <a:lstStyle/>
          <a:p>
            <a:pPr algn="ctr" defTabSz="457146" fontAlgn="auto">
              <a:lnSpc>
                <a:spcPct val="100000"/>
              </a:lnSpc>
              <a:spcAft>
                <a:spcPts val="600"/>
              </a:spcAft>
              <a:buClrTx/>
              <a:buSzTx/>
              <a:defRPr/>
            </a:pPr>
            <a:r>
              <a:rPr lang="en-US" b="1" dirty="0" smtClean="0">
                <a:solidFill>
                  <a:schemeClr val="accent1"/>
                </a:solidFill>
              </a:rPr>
              <a:t>Placeholder for quiz question</a:t>
            </a:r>
            <a:endParaRPr lang="en-US" dirty="0"/>
          </a:p>
        </p:txBody>
      </p:sp>
      <p:sp>
        <p:nvSpPr>
          <p:cNvPr id="6"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61</a:t>
            </a:fld>
            <a:endParaRPr lang="en-US" dirty="0"/>
          </a:p>
        </p:txBody>
      </p:sp>
    </p:spTree>
    <p:custDataLst>
      <p:tags r:id="rId1"/>
    </p:custDataLst>
    <p:extLst>
      <p:ext uri="{BB962C8B-B14F-4D97-AF65-F5344CB8AC3E}">
        <p14:creationId xmlns:p14="http://schemas.microsoft.com/office/powerpoint/2010/main" val="38642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Discussion: Placeholder</a:t>
            </a:r>
            <a:endParaRPr lang="en-US" dirty="0"/>
          </a:p>
        </p:txBody>
      </p:sp>
      <p:sp>
        <p:nvSpPr>
          <p:cNvPr id="2" name="Text Placeholder 1"/>
          <p:cNvSpPr>
            <a:spLocks noGrp="1"/>
          </p:cNvSpPr>
          <p:nvPr>
            <p:ph type="body" sz="quarter" idx="18"/>
          </p:nvPr>
        </p:nvSpPr>
        <p:spPr>
          <a:xfrm>
            <a:off x="372533" y="1371601"/>
            <a:ext cx="8500534" cy="4893732"/>
          </a:xfrm>
        </p:spPr>
        <p:txBody>
          <a:bodyPr anchor="ctr"/>
          <a:lstStyle/>
          <a:p>
            <a:pPr algn="ctr" defTabSz="457146" fontAlgn="auto">
              <a:lnSpc>
                <a:spcPct val="100000"/>
              </a:lnSpc>
              <a:spcAft>
                <a:spcPts val="600"/>
              </a:spcAft>
              <a:buClrTx/>
              <a:buSzTx/>
              <a:defRPr/>
            </a:pPr>
            <a:r>
              <a:rPr lang="en-US" b="1" dirty="0" smtClean="0">
                <a:solidFill>
                  <a:schemeClr val="accent1"/>
                </a:solidFill>
              </a:rPr>
              <a:t>Placeholder for quiz question</a:t>
            </a:r>
            <a:endParaRPr lang="en-US" dirty="0"/>
          </a:p>
        </p:txBody>
      </p:sp>
      <p:sp>
        <p:nvSpPr>
          <p:cNvPr id="6" name="Footer Placeholder 4"/>
          <p:cNvSpPr>
            <a:spLocks noGrp="1"/>
          </p:cNvSpPr>
          <p:nvPr>
            <p:ph type="ftr" sz="quarter" idx="11"/>
          </p:nvPr>
        </p:nvSpPr>
        <p:spPr>
          <a:xfrm>
            <a:off x="3100388" y="6486983"/>
            <a:ext cx="5314950" cy="365125"/>
          </a:xfrm>
        </p:spPr>
        <p:txBody>
          <a:bodyPr/>
          <a:lstStyle/>
          <a:p>
            <a:r>
              <a:rPr lang="en-US" dirty="0" smtClean="0"/>
              <a:t>Confidential property of Optum. Do not distribute or reproduce without express permission from Optum.</a:t>
            </a:r>
            <a:endParaRPr lang="en-US" dirty="0"/>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62</a:t>
            </a:fld>
            <a:endParaRPr lang="en-US" dirty="0"/>
          </a:p>
        </p:txBody>
      </p:sp>
    </p:spTree>
    <p:custDataLst>
      <p:tags r:id="rId1"/>
    </p:custDataLst>
    <p:extLst>
      <p:ext uri="{BB962C8B-B14F-4D97-AF65-F5344CB8AC3E}">
        <p14:creationId xmlns:p14="http://schemas.microsoft.com/office/powerpoint/2010/main" val="2489710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10D8EA-3107-4873-B9AB-DD7D3E79053A}" type="slidenum">
              <a:rPr lang="en-US" smtClean="0"/>
              <a:t>63</a:t>
            </a:fld>
            <a:endParaRPr lang="en-US" dirty="0"/>
          </a:p>
        </p:txBody>
      </p:sp>
      <p:sp>
        <p:nvSpPr>
          <p:cNvPr id="3" name="Footer Placeholder 2"/>
          <p:cNvSpPr>
            <a:spLocks noGrp="1"/>
          </p:cNvSpPr>
          <p:nvPr>
            <p:ph type="ftr" sz="quarter" idx="4294967295"/>
          </p:nvPr>
        </p:nvSpPr>
        <p:spPr>
          <a:xfrm>
            <a:off x="3092058" y="6486525"/>
            <a:ext cx="5314950" cy="365125"/>
          </a:xfrm>
        </p:spPr>
        <p:txBody>
          <a:bodyPr/>
          <a:lstStyle/>
          <a:p>
            <a:r>
              <a:rPr lang="en-US" dirty="0" smtClean="0"/>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600196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Version Control Systems</a:t>
            </a:r>
          </a:p>
        </p:txBody>
      </p:sp>
      <p:sp>
        <p:nvSpPr>
          <p:cNvPr id="3" name="Content Placeholder 2"/>
          <p:cNvSpPr>
            <a:spLocks noGrp="1"/>
          </p:cNvSpPr>
          <p:nvPr>
            <p:ph idx="1"/>
          </p:nvPr>
        </p:nvSpPr>
        <p:spPr>
          <a:xfrm>
            <a:off x="365760" y="1280160"/>
            <a:ext cx="8486775" cy="4074432"/>
          </a:xfrm>
        </p:spPr>
        <p:txBody>
          <a:bodyPr/>
          <a:lstStyle/>
          <a:p>
            <a:r>
              <a:rPr dirty="0"/>
              <a:t> </a:t>
            </a:r>
            <a:r>
              <a:rPr dirty="0" smtClean="0"/>
              <a:t>Server-based</a:t>
            </a:r>
            <a:r>
              <a:rPr lang="en-US" dirty="0" smtClean="0"/>
              <a:t>:</a:t>
            </a:r>
            <a:endParaRPr dirty="0"/>
          </a:p>
          <a:p>
            <a:pPr lvl="1"/>
            <a:r>
              <a:rPr dirty="0"/>
              <a:t> CVS</a:t>
            </a:r>
          </a:p>
          <a:p>
            <a:pPr lvl="1"/>
            <a:r>
              <a:rPr dirty="0"/>
              <a:t> PVCS</a:t>
            </a:r>
          </a:p>
          <a:p>
            <a:pPr lvl="1"/>
            <a:r>
              <a:rPr dirty="0"/>
              <a:t> SourceSafe</a:t>
            </a:r>
          </a:p>
          <a:p>
            <a:pPr lvl="1"/>
            <a:r>
              <a:rPr dirty="0"/>
              <a:t> Subversion</a:t>
            </a:r>
          </a:p>
          <a:p>
            <a:r>
              <a:rPr dirty="0"/>
              <a:t> </a:t>
            </a:r>
            <a:r>
              <a:rPr dirty="0" smtClean="0"/>
              <a:t>Distributed</a:t>
            </a:r>
            <a:r>
              <a:rPr lang="en-US" dirty="0" smtClean="0"/>
              <a:t>:</a:t>
            </a:r>
            <a:endParaRPr dirty="0"/>
          </a:p>
          <a:p>
            <a:pPr lvl="1"/>
            <a:r>
              <a:rPr dirty="0"/>
              <a:t> </a:t>
            </a:r>
            <a:r>
              <a:rPr dirty="0" err="1"/>
              <a:t>Git</a:t>
            </a:r>
            <a:endParaRPr dirty="0"/>
          </a:p>
          <a:p>
            <a:pPr lvl="1"/>
            <a:r>
              <a:rPr dirty="0"/>
              <a:t> Mercurial</a:t>
            </a:r>
          </a:p>
        </p:txBody>
      </p:sp>
      <p:pic>
        <p:nvPicPr>
          <p:cNvPr id="4" name="Picture 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065776" y="1161288"/>
            <a:ext cx="3931920" cy="5696712"/>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7</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Aside: a Little History</a:t>
            </a:r>
          </a:p>
        </p:txBody>
      </p:sp>
      <p:sp>
        <p:nvSpPr>
          <p:cNvPr id="3" name="Content Placeholder 2"/>
          <p:cNvSpPr>
            <a:spLocks noGrp="1"/>
          </p:cNvSpPr>
          <p:nvPr>
            <p:ph idx="1"/>
          </p:nvPr>
        </p:nvSpPr>
        <p:spPr>
          <a:xfrm>
            <a:off x="321468" y="1282697"/>
            <a:ext cx="8501063" cy="2632075"/>
          </a:xfrm>
        </p:spPr>
        <p:txBody>
          <a:bodyPr/>
          <a:lstStyle/>
          <a:p>
            <a:pPr>
              <a:lnSpc>
                <a:spcPct val="50000"/>
              </a:lnSpc>
            </a:pPr>
            <a:r>
              <a:rPr dirty="0" smtClean="0"/>
              <a:t>Before </a:t>
            </a:r>
            <a:r>
              <a:rPr dirty="0"/>
              <a:t>2005: Linux using </a:t>
            </a:r>
            <a:r>
              <a:rPr dirty="0" smtClean="0"/>
              <a:t>BitKeeper</a:t>
            </a:r>
            <a:r>
              <a:rPr lang="en-US" dirty="0" smtClean="0"/>
              <a:t>. </a:t>
            </a:r>
          </a:p>
          <a:p>
            <a:pPr>
              <a:lnSpc>
                <a:spcPct val="50000"/>
              </a:lnSpc>
            </a:pPr>
            <a:r>
              <a:rPr dirty="0" smtClean="0"/>
              <a:t>2005</a:t>
            </a:r>
            <a:r>
              <a:rPr dirty="0"/>
              <a:t>: BitKeeper unfriends Linux</a:t>
            </a:r>
          </a:p>
          <a:p>
            <a:pPr>
              <a:lnSpc>
                <a:spcPct val="50000"/>
              </a:lnSpc>
            </a:pPr>
            <a:r>
              <a:rPr dirty="0" smtClean="0"/>
              <a:t>Linus </a:t>
            </a:r>
            <a:r>
              <a:rPr dirty="0"/>
              <a:t>Torvalds and team design Git (uncouth person)</a:t>
            </a:r>
          </a:p>
          <a:p>
            <a:pPr lvl="1">
              <a:lnSpc>
                <a:spcPct val="100000"/>
              </a:lnSpc>
            </a:pPr>
            <a:r>
              <a:rPr dirty="0" smtClean="0"/>
              <a:t>Speed</a:t>
            </a:r>
            <a:endParaRPr dirty="0"/>
          </a:p>
          <a:p>
            <a:pPr lvl="1">
              <a:lnSpc>
                <a:spcPct val="100000"/>
              </a:lnSpc>
            </a:pPr>
            <a:r>
              <a:rPr dirty="0" smtClean="0"/>
              <a:t>Simple </a:t>
            </a:r>
            <a:r>
              <a:rPr dirty="0"/>
              <a:t>design</a:t>
            </a:r>
          </a:p>
          <a:p>
            <a:pPr lvl="1">
              <a:lnSpc>
                <a:spcPct val="100000"/>
              </a:lnSpc>
            </a:pPr>
            <a:r>
              <a:rPr dirty="0" smtClean="0"/>
              <a:t>Support </a:t>
            </a:r>
            <a:r>
              <a:rPr dirty="0"/>
              <a:t>for non-linear development</a:t>
            </a:r>
          </a:p>
          <a:p>
            <a:pPr lvl="1">
              <a:lnSpc>
                <a:spcPct val="100000"/>
              </a:lnSpc>
            </a:pPr>
            <a:r>
              <a:rPr dirty="0" smtClean="0"/>
              <a:t>Distributed </a:t>
            </a:r>
            <a:r>
              <a:rPr dirty="0"/>
              <a:t>(you can work on the plane)</a:t>
            </a:r>
          </a:p>
          <a:p>
            <a:pPr lvl="1">
              <a:lnSpc>
                <a:spcPct val="100000"/>
              </a:lnSpc>
            </a:pPr>
            <a:r>
              <a:rPr dirty="0" smtClean="0"/>
              <a:t>Handle </a:t>
            </a:r>
            <a:r>
              <a:rPr dirty="0"/>
              <a:t>large projects efficiently (speed and data size)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5537" b="13782"/>
          <a:stretch/>
        </p:blipFill>
        <p:spPr>
          <a:xfrm>
            <a:off x="0" y="3629024"/>
            <a:ext cx="9144000" cy="2728917"/>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Cartoon – Linus Torvalds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linus-torvalds.png"/>
          <p:cNvPicPr>
            <a:picLocks noChangeAspect="1"/>
          </p:cNvPicPr>
          <p:nvPr/>
        </p:nvPicPr>
        <p:blipFill rotWithShape="1">
          <a:blip r:embed="rId3"/>
          <a:srcRect t="10873" r="2178"/>
          <a:stretch/>
        </p:blipFill>
        <p:spPr>
          <a:xfrm>
            <a:off x="46284" y="1285874"/>
            <a:ext cx="9011984" cy="4643439"/>
          </a:xfrm>
          <a:prstGeom prst="rect">
            <a:avLst/>
          </a:prstGeom>
        </p:spPr>
      </p:pic>
      <p:sp>
        <p:nvSpPr>
          <p:cNvPr id="5" name="Footer Placeholder 4"/>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9</a:t>
            </a:fld>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xmlns=""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93C13E-E258-41A0-BBD1-F980043E5914}">
  <ds:schemaRefs>
    <ds:schemaRef ds:uri="http://purl.org/dc/term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3.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1696</TotalTime>
  <Words>3549</Words>
  <Application>Microsoft Office PowerPoint</Application>
  <PresentationFormat>On-screen Show (4:3)</PresentationFormat>
  <Paragraphs>1044</Paragraphs>
  <Slides>63</Slides>
  <Notes>57</Notes>
  <HiddenSlides>0</HiddenSlides>
  <MMClips>0</MMClips>
  <ScaleCrop>false</ScaleCrop>
  <HeadingPairs>
    <vt:vector size="4" baseType="variant">
      <vt:variant>
        <vt:lpstr>Theme</vt:lpstr>
      </vt:variant>
      <vt:variant>
        <vt:i4>2</vt:i4>
      </vt:variant>
      <vt:variant>
        <vt:lpstr>Slide Titles</vt:lpstr>
      </vt:variant>
      <vt:variant>
        <vt:i4>63</vt:i4>
      </vt:variant>
    </vt:vector>
  </HeadingPairs>
  <TitlesOfParts>
    <vt:vector size="65" baseType="lpstr">
      <vt:lpstr>Optum Standard 2017</vt:lpstr>
      <vt:lpstr>TEKsystems_2012</vt:lpstr>
      <vt:lpstr>Git for Developers</vt:lpstr>
      <vt:lpstr>Module Objectives</vt:lpstr>
      <vt:lpstr>Agenda</vt:lpstr>
      <vt:lpstr>Terminology</vt:lpstr>
      <vt:lpstr>Learn the Vocabulary</vt:lpstr>
      <vt:lpstr>What is Version Control?</vt:lpstr>
      <vt:lpstr>Version Control Systems</vt:lpstr>
      <vt:lpstr>Aside: a Little History</vt:lpstr>
      <vt:lpstr>Cartoon – Linus Torvalds</vt:lpstr>
      <vt:lpstr>Git vs. Subversion</vt:lpstr>
      <vt:lpstr>Terminology</vt:lpstr>
      <vt:lpstr>How we will Approach the Terms</vt:lpstr>
      <vt:lpstr>Repository</vt:lpstr>
      <vt:lpstr>Is it a Repository?</vt:lpstr>
      <vt:lpstr>Working Copy</vt:lpstr>
      <vt:lpstr>Lab 01- Install Git</vt:lpstr>
      <vt:lpstr>Try Put and Get Values (Minilab)</vt:lpstr>
      <vt:lpstr>Lab 02</vt:lpstr>
      <vt:lpstr>Cloning</vt:lpstr>
      <vt:lpstr>Exercise</vt:lpstr>
      <vt:lpstr>Lab 03</vt:lpstr>
      <vt:lpstr>Cloning vs. Checkout</vt:lpstr>
      <vt:lpstr>Remotes</vt:lpstr>
      <vt:lpstr>Try This - Quick Lab</vt:lpstr>
      <vt:lpstr>Lab 04</vt:lpstr>
      <vt:lpstr>Local History vs. Public History</vt:lpstr>
      <vt:lpstr>Basic Git Operations - Diagram</vt:lpstr>
      <vt:lpstr>Basic Git Operations</vt:lpstr>
      <vt:lpstr>Try this</vt:lpstr>
      <vt:lpstr>Switching Branches Use</vt:lpstr>
      <vt:lpstr>A Day in Life of a Web Developer</vt:lpstr>
      <vt:lpstr>Afternoon</vt:lpstr>
      <vt:lpstr>Lab 05</vt:lpstr>
      <vt:lpstr>Changes, Staging, Committing</vt:lpstr>
      <vt:lpstr>Changes, Staging, Committing</vt:lpstr>
      <vt:lpstr>Staging a Commit</vt:lpstr>
      <vt:lpstr>Making a Commit</vt:lpstr>
      <vt:lpstr>Commits</vt:lpstr>
      <vt:lpstr>Commit Features</vt:lpstr>
      <vt:lpstr>How do Branching and Merging Work?</vt:lpstr>
      <vt:lpstr>This is Where You Start</vt:lpstr>
      <vt:lpstr>Prepare to Work on Your Feature</vt:lpstr>
      <vt:lpstr>Commit Your New Changes</vt:lpstr>
      <vt:lpstr>Work on the Hotfix</vt:lpstr>
      <vt:lpstr>Merge Hotfix</vt:lpstr>
      <vt:lpstr>And Now, Clean Up!</vt:lpstr>
      <vt:lpstr>Pushing Your Changes</vt:lpstr>
      <vt:lpstr>Pushing – Do Not Use Force!</vt:lpstr>
      <vt:lpstr>Undoing Latest Local Commit</vt:lpstr>
      <vt:lpstr>Undo Staging</vt:lpstr>
      <vt:lpstr>Revert Commit</vt:lpstr>
      <vt:lpstr>Merge and Conflict Resolution</vt:lpstr>
      <vt:lpstr>How Merge Conflicts Happen</vt:lpstr>
      <vt:lpstr>How to Resolve a Merge Conflict</vt:lpstr>
      <vt:lpstr>Conflict Message Example</vt:lpstr>
      <vt:lpstr>Lab 06</vt:lpstr>
      <vt:lpstr>Preventing Merge Conflicts </vt:lpstr>
      <vt:lpstr>Tagging</vt:lpstr>
      <vt:lpstr>Pull Requests</vt:lpstr>
      <vt:lpstr>Lab 07</vt:lpstr>
      <vt:lpstr>Discussion: Placeholder</vt:lpstr>
      <vt:lpstr>Discussion: Placeholder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Benson-Hartman, Mary</cp:lastModifiedBy>
  <cp:revision>198</cp:revision>
  <dcterms:created xsi:type="dcterms:W3CDTF">2017-05-18T19:46:44Z</dcterms:created>
  <dcterms:modified xsi:type="dcterms:W3CDTF">2018-07-13T04:50:30Z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